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15.xml" ContentType="application/vnd.openxmlformats-officedocument.presentationml.notesSlide+xml"/>
  <Override PartName="/ppt/tags/tag27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291" r:id="rId3"/>
    <p:sldId id="292" r:id="rId4"/>
    <p:sldId id="293" r:id="rId5"/>
    <p:sldId id="294" r:id="rId6"/>
    <p:sldId id="257" r:id="rId7"/>
    <p:sldId id="332" r:id="rId8"/>
    <p:sldId id="258" r:id="rId9"/>
    <p:sldId id="285" r:id="rId10"/>
    <p:sldId id="316" r:id="rId11"/>
    <p:sldId id="317" r:id="rId12"/>
    <p:sldId id="276" r:id="rId13"/>
    <p:sldId id="330" r:id="rId14"/>
    <p:sldId id="331" r:id="rId15"/>
    <p:sldId id="281" r:id="rId16"/>
    <p:sldId id="282" r:id="rId17"/>
    <p:sldId id="277" r:id="rId18"/>
    <p:sldId id="333" r:id="rId19"/>
    <p:sldId id="284" r:id="rId20"/>
    <p:sldId id="283" r:id="rId21"/>
    <p:sldId id="280" r:id="rId22"/>
    <p:sldId id="278" r:id="rId23"/>
    <p:sldId id="273" r:id="rId24"/>
    <p:sldId id="274" r:id="rId25"/>
    <p:sldId id="265" r:id="rId26"/>
    <p:sldId id="279" r:id="rId27"/>
    <p:sldId id="266" r:id="rId28"/>
    <p:sldId id="263" r:id="rId29"/>
    <p:sldId id="261" r:id="rId30"/>
    <p:sldId id="262" r:id="rId31"/>
    <p:sldId id="260" r:id="rId32"/>
    <p:sldId id="286" r:id="rId33"/>
    <p:sldId id="264" r:id="rId34"/>
    <p:sldId id="267" r:id="rId35"/>
    <p:sldId id="275" r:id="rId36"/>
    <p:sldId id="318" r:id="rId37"/>
    <p:sldId id="334" r:id="rId38"/>
    <p:sldId id="321" r:id="rId39"/>
    <p:sldId id="322" r:id="rId40"/>
    <p:sldId id="323" r:id="rId41"/>
    <p:sldId id="324" r:id="rId42"/>
    <p:sldId id="325" r:id="rId43"/>
    <p:sldId id="326" r:id="rId44"/>
    <p:sldId id="327" r:id="rId45"/>
    <p:sldId id="328" r:id="rId46"/>
    <p:sldId id="329" r:id="rId47"/>
    <p:sldId id="290" r:id="rId48"/>
    <p:sldId id="288" r:id="rId49"/>
    <p:sldId id="289" r:id="rId50"/>
    <p:sldId id="319" r:id="rId51"/>
    <p:sldId id="320" r:id="rId52"/>
    <p:sldId id="295" r:id="rId53"/>
    <p:sldId id="296" r:id="rId54"/>
    <p:sldId id="297" r:id="rId55"/>
    <p:sldId id="298" r:id="rId56"/>
    <p:sldId id="299"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Lst>
  <p:sldSz cx="9144000" cy="6858000" type="screen4x3"/>
  <p:notesSz cx="6997700" cy="92837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CC66"/>
    <a:srgbClr val="FF9933"/>
    <a:srgbClr val="3333FF"/>
    <a:srgbClr val="3366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849" autoAdjust="0"/>
  </p:normalViewPr>
  <p:slideViewPr>
    <p:cSldViewPr snapToObjects="1">
      <p:cViewPr>
        <p:scale>
          <a:sx n="75" d="100"/>
          <a:sy n="75" d="100"/>
        </p:scale>
        <p:origin x="-117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7D9132-31D4-44C2-81C3-C9FC86C10DDA}"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s-ES"/>
        </a:p>
      </dgm:t>
    </dgm:pt>
    <dgm:pt modelId="{7B17B510-5159-4EF9-9D59-F698309E3906}">
      <dgm:prSet custT="1"/>
      <dgm:spPr/>
      <dgm:t>
        <a:bodyPr/>
        <a:lstStyle/>
        <a:p>
          <a:pPr rtl="0"/>
          <a:r>
            <a:rPr lang="en-US" sz="2300" b="1" dirty="0" smtClean="0"/>
            <a:t>Public education</a:t>
          </a:r>
          <a:r>
            <a:rPr lang="en-US" sz="2300" dirty="0" smtClean="0"/>
            <a:t> </a:t>
          </a:r>
          <a:endParaRPr lang="es-ES" sz="2300" dirty="0"/>
        </a:p>
      </dgm:t>
    </dgm:pt>
    <dgm:pt modelId="{6400B7FF-4C22-4483-B2BA-BD55D6887048}" type="parTrans" cxnId="{9FF6FE4B-7E7D-44E2-866E-DB895F561094}">
      <dgm:prSet/>
      <dgm:spPr/>
      <dgm:t>
        <a:bodyPr/>
        <a:lstStyle/>
        <a:p>
          <a:endParaRPr lang="es-ES"/>
        </a:p>
      </dgm:t>
    </dgm:pt>
    <dgm:pt modelId="{49275679-01E5-4C92-9359-26BF61C82AFF}" type="sibTrans" cxnId="{9FF6FE4B-7E7D-44E2-866E-DB895F561094}">
      <dgm:prSet/>
      <dgm:spPr/>
      <dgm:t>
        <a:bodyPr/>
        <a:lstStyle/>
        <a:p>
          <a:endParaRPr lang="es-ES"/>
        </a:p>
      </dgm:t>
    </dgm:pt>
    <dgm:pt modelId="{B2EC4DAE-6086-4B02-B6BE-F588BF8FD102}">
      <dgm:prSet/>
      <dgm:spPr/>
      <dgm:t>
        <a:bodyPr/>
        <a:lstStyle/>
        <a:p>
          <a:pPr rtl="0"/>
          <a:r>
            <a:rPr lang="en-US" dirty="0" smtClean="0"/>
            <a:t>To inform people about their options to reduce waste generation and increase recycling and composting;</a:t>
          </a:r>
          <a:endParaRPr lang="es-ES" dirty="0"/>
        </a:p>
      </dgm:t>
    </dgm:pt>
    <dgm:pt modelId="{BD3F3755-9F97-4A84-8108-3CB7E3AA3776}" type="parTrans" cxnId="{21B037C9-9740-46A7-9E24-684EB50F65AF}">
      <dgm:prSet/>
      <dgm:spPr/>
      <dgm:t>
        <a:bodyPr/>
        <a:lstStyle/>
        <a:p>
          <a:endParaRPr lang="es-ES"/>
        </a:p>
      </dgm:t>
    </dgm:pt>
    <dgm:pt modelId="{D498AA63-EE8D-4C22-A4AA-89BDF05A5FB0}" type="sibTrans" cxnId="{21B037C9-9740-46A7-9E24-684EB50F65AF}">
      <dgm:prSet/>
      <dgm:spPr/>
      <dgm:t>
        <a:bodyPr/>
        <a:lstStyle/>
        <a:p>
          <a:endParaRPr lang="es-ES"/>
        </a:p>
      </dgm:t>
    </dgm:pt>
    <dgm:pt modelId="{FD06552F-DD4B-4B6F-826B-BF09F14D212D}">
      <dgm:prSet custT="1"/>
      <dgm:spPr/>
      <dgm:t>
        <a:bodyPr/>
        <a:lstStyle/>
        <a:p>
          <a:pPr rtl="0"/>
          <a:r>
            <a:rPr lang="en-US" sz="2300" b="1" dirty="0" smtClean="0"/>
            <a:t>Pricing mechanisms</a:t>
          </a:r>
          <a:r>
            <a:rPr lang="en-US" sz="2300" dirty="0" smtClean="0"/>
            <a:t> </a:t>
          </a:r>
          <a:endParaRPr lang="es-ES" sz="2300" dirty="0"/>
        </a:p>
      </dgm:t>
    </dgm:pt>
    <dgm:pt modelId="{04A1001D-4994-4F1E-B423-C101F2E9804C}" type="parTrans" cxnId="{C7B648CC-ABB4-4E72-978A-D27EAA659400}">
      <dgm:prSet/>
      <dgm:spPr/>
      <dgm:t>
        <a:bodyPr/>
        <a:lstStyle/>
        <a:p>
          <a:endParaRPr lang="es-ES"/>
        </a:p>
      </dgm:t>
    </dgm:pt>
    <dgm:pt modelId="{F688D197-EEFB-4F07-8B58-F6D3B37FA0B5}" type="sibTrans" cxnId="{C7B648CC-ABB4-4E72-978A-D27EAA659400}">
      <dgm:prSet/>
      <dgm:spPr/>
      <dgm:t>
        <a:bodyPr/>
        <a:lstStyle/>
        <a:p>
          <a:endParaRPr lang="es-ES"/>
        </a:p>
      </dgm:t>
    </dgm:pt>
    <dgm:pt modelId="{583BD993-2AC8-4BDF-B588-722C04FC02A0}">
      <dgm:prSet/>
      <dgm:spPr/>
      <dgm:t>
        <a:bodyPr/>
        <a:lstStyle/>
        <a:p>
          <a:pPr rtl="0"/>
          <a:r>
            <a:rPr lang="en-US" dirty="0" smtClean="0"/>
            <a:t>(such as product charges) to stimulate consumer behavior to reduce waste generation and increase recycling;</a:t>
          </a:r>
          <a:endParaRPr lang="es-ES" dirty="0"/>
        </a:p>
      </dgm:t>
    </dgm:pt>
    <dgm:pt modelId="{85CA7A34-C0E3-4618-9A94-1CC477D564BB}" type="parTrans" cxnId="{8832CD86-D675-4EB3-A42B-A357C2387CD2}">
      <dgm:prSet/>
      <dgm:spPr/>
      <dgm:t>
        <a:bodyPr/>
        <a:lstStyle/>
        <a:p>
          <a:endParaRPr lang="es-ES"/>
        </a:p>
      </dgm:t>
    </dgm:pt>
    <dgm:pt modelId="{E0205B02-5050-4E08-9582-C299125C8CC2}" type="sibTrans" cxnId="{8832CD86-D675-4EB3-A42B-A357C2387CD2}">
      <dgm:prSet/>
      <dgm:spPr/>
      <dgm:t>
        <a:bodyPr/>
        <a:lstStyle/>
        <a:p>
          <a:endParaRPr lang="es-ES"/>
        </a:p>
      </dgm:t>
    </dgm:pt>
    <dgm:pt modelId="{4CCD1C8F-092E-498F-92D1-B2325E07EF8E}">
      <dgm:prSet custT="1"/>
      <dgm:spPr/>
      <dgm:t>
        <a:bodyPr/>
        <a:lstStyle/>
        <a:p>
          <a:pPr rtl="0"/>
          <a:r>
            <a:rPr lang="en-US" sz="2300" b="1" dirty="0" smtClean="0">
              <a:latin typeface="+mn-lt"/>
            </a:rPr>
            <a:t>User charges tied to the quantity of waste disposed of </a:t>
          </a:r>
          <a:endParaRPr lang="es-ES" sz="2300" b="1" dirty="0">
            <a:latin typeface="+mn-lt"/>
          </a:endParaRPr>
        </a:p>
      </dgm:t>
    </dgm:pt>
    <dgm:pt modelId="{3E2CC610-ED40-43F8-A876-8A1F95A424D5}" type="parTrans" cxnId="{E894D265-E5B2-4711-ACDA-E45303074DA1}">
      <dgm:prSet/>
      <dgm:spPr/>
      <dgm:t>
        <a:bodyPr/>
        <a:lstStyle/>
        <a:p>
          <a:endParaRPr lang="es-ES"/>
        </a:p>
      </dgm:t>
    </dgm:pt>
    <dgm:pt modelId="{ACBF4EB8-F48E-4513-866D-D9F4F9E41D2A}" type="sibTrans" cxnId="{E894D265-E5B2-4711-ACDA-E45303074DA1}">
      <dgm:prSet/>
      <dgm:spPr/>
      <dgm:t>
        <a:bodyPr/>
        <a:lstStyle/>
        <a:p>
          <a:endParaRPr lang="es-ES"/>
        </a:p>
      </dgm:t>
    </dgm:pt>
    <dgm:pt modelId="{9FE3F4C2-3C5A-452F-9208-C88AFAB0766F}">
      <dgm:prSet/>
      <dgm:spPr/>
      <dgm:t>
        <a:bodyPr/>
        <a:lstStyle/>
        <a:p>
          <a:pPr rtl="0"/>
          <a:r>
            <a:rPr lang="en-US" dirty="0" smtClean="0"/>
            <a:t>Consumers separating recyclables paying a lower fee for waste disposal; and/or</a:t>
          </a:r>
          <a:endParaRPr lang="es-ES" dirty="0"/>
        </a:p>
      </dgm:t>
    </dgm:pt>
    <dgm:pt modelId="{E4EEAC33-7530-4223-A07B-E02A9A2EF3DC}" type="parTrans" cxnId="{D3641365-11FB-4783-8F10-042CDE710D16}">
      <dgm:prSet/>
      <dgm:spPr/>
      <dgm:t>
        <a:bodyPr/>
        <a:lstStyle/>
        <a:p>
          <a:endParaRPr lang="es-ES"/>
        </a:p>
      </dgm:t>
    </dgm:pt>
    <dgm:pt modelId="{7FF176C3-128B-475B-A58D-4D3F744325D3}" type="sibTrans" cxnId="{D3641365-11FB-4783-8F10-042CDE710D16}">
      <dgm:prSet/>
      <dgm:spPr/>
      <dgm:t>
        <a:bodyPr/>
        <a:lstStyle/>
        <a:p>
          <a:endParaRPr lang="es-ES"/>
        </a:p>
      </dgm:t>
    </dgm:pt>
    <dgm:pt modelId="{A6540CF6-9659-40C8-85D5-52F8992A499E}">
      <dgm:prSet custT="1"/>
      <dgm:spPr/>
      <dgm:t>
        <a:bodyPr/>
        <a:lstStyle/>
        <a:p>
          <a:pPr rtl="0"/>
          <a:r>
            <a:rPr lang="en-US" sz="2300" b="1" dirty="0" smtClean="0"/>
            <a:t>Preferential procurement policies and pricing</a:t>
          </a:r>
          <a:r>
            <a:rPr lang="en-US" sz="2300" dirty="0" smtClean="0"/>
            <a:t> </a:t>
          </a:r>
          <a:endParaRPr lang="es-ES" sz="2300" dirty="0"/>
        </a:p>
      </dgm:t>
    </dgm:pt>
    <dgm:pt modelId="{B340EC57-7407-4FAC-88F6-918E6A6497D6}" type="parTrans" cxnId="{2028A0E3-2839-43EB-8C8E-C538560D46B9}">
      <dgm:prSet/>
      <dgm:spPr/>
      <dgm:t>
        <a:bodyPr/>
        <a:lstStyle/>
        <a:p>
          <a:endParaRPr lang="es-ES"/>
        </a:p>
      </dgm:t>
    </dgm:pt>
    <dgm:pt modelId="{40A3BFA9-F901-4A3E-B3EA-2912E514352D}" type="sibTrans" cxnId="{2028A0E3-2839-43EB-8C8E-C538560D46B9}">
      <dgm:prSet/>
      <dgm:spPr/>
      <dgm:t>
        <a:bodyPr/>
        <a:lstStyle/>
        <a:p>
          <a:endParaRPr lang="es-ES"/>
        </a:p>
      </dgm:t>
    </dgm:pt>
    <dgm:pt modelId="{864C806A-A5A9-40ED-90B8-2A9CFA44D232}">
      <dgm:prSet/>
      <dgm:spPr/>
      <dgm:t>
        <a:bodyPr/>
        <a:lstStyle/>
        <a:p>
          <a:pPr rtl="0"/>
          <a:r>
            <a:rPr lang="en-US" smtClean="0"/>
            <a:t>To </a:t>
          </a:r>
          <a:r>
            <a:rPr lang="en-US" dirty="0" smtClean="0"/>
            <a:t>stimulate demand for products made with recycled post-consumer waste.</a:t>
          </a:r>
          <a:endParaRPr lang="es-ES" dirty="0"/>
        </a:p>
      </dgm:t>
    </dgm:pt>
    <dgm:pt modelId="{845AE4C1-443C-414E-B41B-2AA20E369833}" type="parTrans" cxnId="{F5CA2924-3F0F-47A5-904F-AC71C5DF2639}">
      <dgm:prSet/>
      <dgm:spPr/>
      <dgm:t>
        <a:bodyPr/>
        <a:lstStyle/>
        <a:p>
          <a:endParaRPr lang="es-ES"/>
        </a:p>
      </dgm:t>
    </dgm:pt>
    <dgm:pt modelId="{B36D3E7D-F6BA-4FCF-9F9D-09C105DF0F09}" type="sibTrans" cxnId="{F5CA2924-3F0F-47A5-904F-AC71C5DF2639}">
      <dgm:prSet/>
      <dgm:spPr/>
      <dgm:t>
        <a:bodyPr/>
        <a:lstStyle/>
        <a:p>
          <a:endParaRPr lang="es-ES"/>
        </a:p>
      </dgm:t>
    </dgm:pt>
    <dgm:pt modelId="{DC575DEB-F787-4E5D-81BD-B70819BD16C7}" type="pres">
      <dgm:prSet presAssocID="{C47D9132-31D4-44C2-81C3-C9FC86C10DDA}" presName="Name0" presStyleCnt="0">
        <dgm:presLayoutVars>
          <dgm:dir/>
          <dgm:animLvl val="lvl"/>
          <dgm:resizeHandles val="exact"/>
        </dgm:presLayoutVars>
      </dgm:prSet>
      <dgm:spPr/>
      <dgm:t>
        <a:bodyPr/>
        <a:lstStyle/>
        <a:p>
          <a:endParaRPr lang="en-US"/>
        </a:p>
      </dgm:t>
    </dgm:pt>
    <dgm:pt modelId="{61651404-55B6-442F-B327-9A8063DF6A68}" type="pres">
      <dgm:prSet presAssocID="{7B17B510-5159-4EF9-9D59-F698309E3906}" presName="linNode" presStyleCnt="0"/>
      <dgm:spPr/>
    </dgm:pt>
    <dgm:pt modelId="{8B4756BE-5F2E-46E7-A02D-C7D9F00BA370}" type="pres">
      <dgm:prSet presAssocID="{7B17B510-5159-4EF9-9D59-F698309E3906}" presName="parentText" presStyleLbl="node1" presStyleIdx="0" presStyleCnt="4">
        <dgm:presLayoutVars>
          <dgm:chMax val="1"/>
          <dgm:bulletEnabled val="1"/>
        </dgm:presLayoutVars>
      </dgm:prSet>
      <dgm:spPr/>
      <dgm:t>
        <a:bodyPr/>
        <a:lstStyle/>
        <a:p>
          <a:endParaRPr lang="en-US"/>
        </a:p>
      </dgm:t>
    </dgm:pt>
    <dgm:pt modelId="{DC7C994A-9727-466F-A9FB-57E9DBE55E31}" type="pres">
      <dgm:prSet presAssocID="{7B17B510-5159-4EF9-9D59-F698309E3906}" presName="descendantText" presStyleLbl="alignAccFollowNode1" presStyleIdx="0" presStyleCnt="4">
        <dgm:presLayoutVars>
          <dgm:bulletEnabled val="1"/>
        </dgm:presLayoutVars>
      </dgm:prSet>
      <dgm:spPr/>
      <dgm:t>
        <a:bodyPr/>
        <a:lstStyle/>
        <a:p>
          <a:endParaRPr lang="es-ES"/>
        </a:p>
      </dgm:t>
    </dgm:pt>
    <dgm:pt modelId="{1F7217C2-5D9C-47DB-A1CF-85EFD8BBEF54}" type="pres">
      <dgm:prSet presAssocID="{49275679-01E5-4C92-9359-26BF61C82AFF}" presName="sp" presStyleCnt="0"/>
      <dgm:spPr/>
    </dgm:pt>
    <dgm:pt modelId="{2A0B6D1A-58A5-4F97-9179-DB85FCAB98FD}" type="pres">
      <dgm:prSet presAssocID="{FD06552F-DD4B-4B6F-826B-BF09F14D212D}" presName="linNode" presStyleCnt="0"/>
      <dgm:spPr/>
    </dgm:pt>
    <dgm:pt modelId="{A4FF3521-938C-4F2D-AF1A-41277302A422}" type="pres">
      <dgm:prSet presAssocID="{FD06552F-DD4B-4B6F-826B-BF09F14D212D}" presName="parentText" presStyleLbl="node1" presStyleIdx="1" presStyleCnt="4">
        <dgm:presLayoutVars>
          <dgm:chMax val="1"/>
          <dgm:bulletEnabled val="1"/>
        </dgm:presLayoutVars>
      </dgm:prSet>
      <dgm:spPr/>
      <dgm:t>
        <a:bodyPr/>
        <a:lstStyle/>
        <a:p>
          <a:endParaRPr lang="en-US"/>
        </a:p>
      </dgm:t>
    </dgm:pt>
    <dgm:pt modelId="{9A66A9B0-4948-4661-8DE8-45E13A7E14F1}" type="pres">
      <dgm:prSet presAssocID="{FD06552F-DD4B-4B6F-826B-BF09F14D212D}" presName="descendantText" presStyleLbl="alignAccFollowNode1" presStyleIdx="1" presStyleCnt="4">
        <dgm:presLayoutVars>
          <dgm:bulletEnabled val="1"/>
        </dgm:presLayoutVars>
      </dgm:prSet>
      <dgm:spPr/>
      <dgm:t>
        <a:bodyPr/>
        <a:lstStyle/>
        <a:p>
          <a:endParaRPr lang="en-US"/>
        </a:p>
      </dgm:t>
    </dgm:pt>
    <dgm:pt modelId="{D630B6D4-0EA0-46A7-ABC3-4C8F651F4E87}" type="pres">
      <dgm:prSet presAssocID="{F688D197-EEFB-4F07-8B58-F6D3B37FA0B5}" presName="sp" presStyleCnt="0"/>
      <dgm:spPr/>
    </dgm:pt>
    <dgm:pt modelId="{7E0355C5-11A9-4932-B44C-78E1F7BEDC9A}" type="pres">
      <dgm:prSet presAssocID="{4CCD1C8F-092E-498F-92D1-B2325E07EF8E}" presName="linNode" presStyleCnt="0"/>
      <dgm:spPr/>
    </dgm:pt>
    <dgm:pt modelId="{582A689E-2E74-433A-9C73-B058EB40A1A2}" type="pres">
      <dgm:prSet presAssocID="{4CCD1C8F-092E-498F-92D1-B2325E07EF8E}" presName="parentText" presStyleLbl="node1" presStyleIdx="2" presStyleCnt="4">
        <dgm:presLayoutVars>
          <dgm:chMax val="1"/>
          <dgm:bulletEnabled val="1"/>
        </dgm:presLayoutVars>
      </dgm:prSet>
      <dgm:spPr/>
      <dgm:t>
        <a:bodyPr/>
        <a:lstStyle/>
        <a:p>
          <a:endParaRPr lang="es-ES"/>
        </a:p>
      </dgm:t>
    </dgm:pt>
    <dgm:pt modelId="{896D7763-A7CA-4C48-9810-DF5DE2A6E7F5}" type="pres">
      <dgm:prSet presAssocID="{4CCD1C8F-092E-498F-92D1-B2325E07EF8E}" presName="descendantText" presStyleLbl="alignAccFollowNode1" presStyleIdx="2" presStyleCnt="4">
        <dgm:presLayoutVars>
          <dgm:bulletEnabled val="1"/>
        </dgm:presLayoutVars>
      </dgm:prSet>
      <dgm:spPr/>
      <dgm:t>
        <a:bodyPr/>
        <a:lstStyle/>
        <a:p>
          <a:endParaRPr lang="es-ES"/>
        </a:p>
      </dgm:t>
    </dgm:pt>
    <dgm:pt modelId="{3BE57B92-748E-466A-B467-CACE8C45BBFE}" type="pres">
      <dgm:prSet presAssocID="{ACBF4EB8-F48E-4513-866D-D9F4F9E41D2A}" presName="sp" presStyleCnt="0"/>
      <dgm:spPr/>
    </dgm:pt>
    <dgm:pt modelId="{7F0EB70E-2D7C-49FD-9C5A-8F4F65C5F61C}" type="pres">
      <dgm:prSet presAssocID="{A6540CF6-9659-40C8-85D5-52F8992A499E}" presName="linNode" presStyleCnt="0"/>
      <dgm:spPr/>
    </dgm:pt>
    <dgm:pt modelId="{18CBDA49-5749-4626-9E0A-9DEF35BB7ADD}" type="pres">
      <dgm:prSet presAssocID="{A6540CF6-9659-40C8-85D5-52F8992A499E}" presName="parentText" presStyleLbl="node1" presStyleIdx="3" presStyleCnt="4">
        <dgm:presLayoutVars>
          <dgm:chMax val="1"/>
          <dgm:bulletEnabled val="1"/>
        </dgm:presLayoutVars>
      </dgm:prSet>
      <dgm:spPr/>
      <dgm:t>
        <a:bodyPr/>
        <a:lstStyle/>
        <a:p>
          <a:endParaRPr lang="en-US"/>
        </a:p>
      </dgm:t>
    </dgm:pt>
    <dgm:pt modelId="{A0CC90DA-91EB-465F-A835-B5E55D0A7EC9}" type="pres">
      <dgm:prSet presAssocID="{A6540CF6-9659-40C8-85D5-52F8992A499E}" presName="descendantText" presStyleLbl="alignAccFollowNode1" presStyleIdx="3" presStyleCnt="4">
        <dgm:presLayoutVars>
          <dgm:bulletEnabled val="1"/>
        </dgm:presLayoutVars>
      </dgm:prSet>
      <dgm:spPr/>
      <dgm:t>
        <a:bodyPr/>
        <a:lstStyle/>
        <a:p>
          <a:endParaRPr lang="es-ES"/>
        </a:p>
      </dgm:t>
    </dgm:pt>
  </dgm:ptLst>
  <dgm:cxnLst>
    <dgm:cxn modelId="{0E4200F0-367E-4B5B-B3CD-578F69AB1CBC}" type="presOf" srcId="{C47D9132-31D4-44C2-81C3-C9FC86C10DDA}" destId="{DC575DEB-F787-4E5D-81BD-B70819BD16C7}" srcOrd="0" destOrd="0" presId="urn:microsoft.com/office/officeart/2005/8/layout/vList5"/>
    <dgm:cxn modelId="{F5CA2924-3F0F-47A5-904F-AC71C5DF2639}" srcId="{A6540CF6-9659-40C8-85D5-52F8992A499E}" destId="{864C806A-A5A9-40ED-90B8-2A9CFA44D232}" srcOrd="0" destOrd="0" parTransId="{845AE4C1-443C-414E-B41B-2AA20E369833}" sibTransId="{B36D3E7D-F6BA-4FCF-9F9D-09C105DF0F09}"/>
    <dgm:cxn modelId="{E894D265-E5B2-4711-ACDA-E45303074DA1}" srcId="{C47D9132-31D4-44C2-81C3-C9FC86C10DDA}" destId="{4CCD1C8F-092E-498F-92D1-B2325E07EF8E}" srcOrd="2" destOrd="0" parTransId="{3E2CC610-ED40-43F8-A876-8A1F95A424D5}" sibTransId="{ACBF4EB8-F48E-4513-866D-D9F4F9E41D2A}"/>
    <dgm:cxn modelId="{9FF6FE4B-7E7D-44E2-866E-DB895F561094}" srcId="{C47D9132-31D4-44C2-81C3-C9FC86C10DDA}" destId="{7B17B510-5159-4EF9-9D59-F698309E3906}" srcOrd="0" destOrd="0" parTransId="{6400B7FF-4C22-4483-B2BA-BD55D6887048}" sibTransId="{49275679-01E5-4C92-9359-26BF61C82AFF}"/>
    <dgm:cxn modelId="{9F456D96-1912-48B5-8EDA-E2DEFF2A241F}" type="presOf" srcId="{B2EC4DAE-6086-4B02-B6BE-F588BF8FD102}" destId="{DC7C994A-9727-466F-A9FB-57E9DBE55E31}" srcOrd="0" destOrd="0" presId="urn:microsoft.com/office/officeart/2005/8/layout/vList5"/>
    <dgm:cxn modelId="{C7B648CC-ABB4-4E72-978A-D27EAA659400}" srcId="{C47D9132-31D4-44C2-81C3-C9FC86C10DDA}" destId="{FD06552F-DD4B-4B6F-826B-BF09F14D212D}" srcOrd="1" destOrd="0" parTransId="{04A1001D-4994-4F1E-B423-C101F2E9804C}" sibTransId="{F688D197-EEFB-4F07-8B58-F6D3B37FA0B5}"/>
    <dgm:cxn modelId="{21B037C9-9740-46A7-9E24-684EB50F65AF}" srcId="{7B17B510-5159-4EF9-9D59-F698309E3906}" destId="{B2EC4DAE-6086-4B02-B6BE-F588BF8FD102}" srcOrd="0" destOrd="0" parTransId="{BD3F3755-9F97-4A84-8108-3CB7E3AA3776}" sibTransId="{D498AA63-EE8D-4C22-A4AA-89BDF05A5FB0}"/>
    <dgm:cxn modelId="{9D77B785-98EE-4B43-84CD-CBBF206F8B78}" type="presOf" srcId="{FD06552F-DD4B-4B6F-826B-BF09F14D212D}" destId="{A4FF3521-938C-4F2D-AF1A-41277302A422}" srcOrd="0" destOrd="0" presId="urn:microsoft.com/office/officeart/2005/8/layout/vList5"/>
    <dgm:cxn modelId="{ACBE325D-6063-4A36-845F-BD6D268254FF}" type="presOf" srcId="{583BD993-2AC8-4BDF-B588-722C04FC02A0}" destId="{9A66A9B0-4948-4661-8DE8-45E13A7E14F1}" srcOrd="0" destOrd="0" presId="urn:microsoft.com/office/officeart/2005/8/layout/vList5"/>
    <dgm:cxn modelId="{D3641365-11FB-4783-8F10-042CDE710D16}" srcId="{4CCD1C8F-092E-498F-92D1-B2325E07EF8E}" destId="{9FE3F4C2-3C5A-452F-9208-C88AFAB0766F}" srcOrd="0" destOrd="0" parTransId="{E4EEAC33-7530-4223-A07B-E02A9A2EF3DC}" sibTransId="{7FF176C3-128B-475B-A58D-4D3F744325D3}"/>
    <dgm:cxn modelId="{629A846F-A73D-4BDA-8CF1-C742011961E4}" type="presOf" srcId="{A6540CF6-9659-40C8-85D5-52F8992A499E}" destId="{18CBDA49-5749-4626-9E0A-9DEF35BB7ADD}" srcOrd="0" destOrd="0" presId="urn:microsoft.com/office/officeart/2005/8/layout/vList5"/>
    <dgm:cxn modelId="{2028A0E3-2839-43EB-8C8E-C538560D46B9}" srcId="{C47D9132-31D4-44C2-81C3-C9FC86C10DDA}" destId="{A6540CF6-9659-40C8-85D5-52F8992A499E}" srcOrd="3" destOrd="0" parTransId="{B340EC57-7407-4FAC-88F6-918E6A6497D6}" sibTransId="{40A3BFA9-F901-4A3E-B3EA-2912E514352D}"/>
    <dgm:cxn modelId="{8F618E79-2836-4096-BE48-20F1208080E1}" type="presOf" srcId="{4CCD1C8F-092E-498F-92D1-B2325E07EF8E}" destId="{582A689E-2E74-433A-9C73-B058EB40A1A2}" srcOrd="0" destOrd="0" presId="urn:microsoft.com/office/officeart/2005/8/layout/vList5"/>
    <dgm:cxn modelId="{9B7200FF-DA2B-43C6-AF3E-3571173C5A96}" type="presOf" srcId="{7B17B510-5159-4EF9-9D59-F698309E3906}" destId="{8B4756BE-5F2E-46E7-A02D-C7D9F00BA370}" srcOrd="0" destOrd="0" presId="urn:microsoft.com/office/officeart/2005/8/layout/vList5"/>
    <dgm:cxn modelId="{262F4374-E438-4C92-B4C8-8726170C52A8}" type="presOf" srcId="{9FE3F4C2-3C5A-452F-9208-C88AFAB0766F}" destId="{896D7763-A7CA-4C48-9810-DF5DE2A6E7F5}" srcOrd="0" destOrd="0" presId="urn:microsoft.com/office/officeart/2005/8/layout/vList5"/>
    <dgm:cxn modelId="{8832CD86-D675-4EB3-A42B-A357C2387CD2}" srcId="{FD06552F-DD4B-4B6F-826B-BF09F14D212D}" destId="{583BD993-2AC8-4BDF-B588-722C04FC02A0}" srcOrd="0" destOrd="0" parTransId="{85CA7A34-C0E3-4618-9A94-1CC477D564BB}" sibTransId="{E0205B02-5050-4E08-9582-C299125C8CC2}"/>
    <dgm:cxn modelId="{C9249BB4-09F4-4EFC-9FA4-26ED70FE2E19}" type="presOf" srcId="{864C806A-A5A9-40ED-90B8-2A9CFA44D232}" destId="{A0CC90DA-91EB-465F-A835-B5E55D0A7EC9}" srcOrd="0" destOrd="0" presId="urn:microsoft.com/office/officeart/2005/8/layout/vList5"/>
    <dgm:cxn modelId="{137CC7AB-F879-4E3D-8C77-407F10EB28C6}" type="presParOf" srcId="{DC575DEB-F787-4E5D-81BD-B70819BD16C7}" destId="{61651404-55B6-442F-B327-9A8063DF6A68}" srcOrd="0" destOrd="0" presId="urn:microsoft.com/office/officeart/2005/8/layout/vList5"/>
    <dgm:cxn modelId="{BC13CEBB-A3E3-4CCD-9E3E-63E875469ADE}" type="presParOf" srcId="{61651404-55B6-442F-B327-9A8063DF6A68}" destId="{8B4756BE-5F2E-46E7-A02D-C7D9F00BA370}" srcOrd="0" destOrd="0" presId="urn:microsoft.com/office/officeart/2005/8/layout/vList5"/>
    <dgm:cxn modelId="{90EAB325-9139-4E3B-B7D2-F2E04600CE5C}" type="presParOf" srcId="{61651404-55B6-442F-B327-9A8063DF6A68}" destId="{DC7C994A-9727-466F-A9FB-57E9DBE55E31}" srcOrd="1" destOrd="0" presId="urn:microsoft.com/office/officeart/2005/8/layout/vList5"/>
    <dgm:cxn modelId="{F3DDFE12-D11F-4223-B8BF-E442D5C864F9}" type="presParOf" srcId="{DC575DEB-F787-4E5D-81BD-B70819BD16C7}" destId="{1F7217C2-5D9C-47DB-A1CF-85EFD8BBEF54}" srcOrd="1" destOrd="0" presId="urn:microsoft.com/office/officeart/2005/8/layout/vList5"/>
    <dgm:cxn modelId="{0601BE5C-6CF3-4774-ADFA-475612E96882}" type="presParOf" srcId="{DC575DEB-F787-4E5D-81BD-B70819BD16C7}" destId="{2A0B6D1A-58A5-4F97-9179-DB85FCAB98FD}" srcOrd="2" destOrd="0" presId="urn:microsoft.com/office/officeart/2005/8/layout/vList5"/>
    <dgm:cxn modelId="{87B1F4F2-FF02-4A53-97C1-E51D57AB2685}" type="presParOf" srcId="{2A0B6D1A-58A5-4F97-9179-DB85FCAB98FD}" destId="{A4FF3521-938C-4F2D-AF1A-41277302A422}" srcOrd="0" destOrd="0" presId="urn:microsoft.com/office/officeart/2005/8/layout/vList5"/>
    <dgm:cxn modelId="{2868B042-AFA2-4996-B1FD-47872C0362B0}" type="presParOf" srcId="{2A0B6D1A-58A5-4F97-9179-DB85FCAB98FD}" destId="{9A66A9B0-4948-4661-8DE8-45E13A7E14F1}" srcOrd="1" destOrd="0" presId="urn:microsoft.com/office/officeart/2005/8/layout/vList5"/>
    <dgm:cxn modelId="{9DAC0270-ACF0-4346-B818-B0D9EFF1D905}" type="presParOf" srcId="{DC575DEB-F787-4E5D-81BD-B70819BD16C7}" destId="{D630B6D4-0EA0-46A7-ABC3-4C8F651F4E87}" srcOrd="3" destOrd="0" presId="urn:microsoft.com/office/officeart/2005/8/layout/vList5"/>
    <dgm:cxn modelId="{39E959B6-43F6-44C5-9DED-2A1086A3C6CF}" type="presParOf" srcId="{DC575DEB-F787-4E5D-81BD-B70819BD16C7}" destId="{7E0355C5-11A9-4932-B44C-78E1F7BEDC9A}" srcOrd="4" destOrd="0" presId="urn:microsoft.com/office/officeart/2005/8/layout/vList5"/>
    <dgm:cxn modelId="{78CBC58F-4FE3-4D08-9269-C64DE3F0A6CB}" type="presParOf" srcId="{7E0355C5-11A9-4932-B44C-78E1F7BEDC9A}" destId="{582A689E-2E74-433A-9C73-B058EB40A1A2}" srcOrd="0" destOrd="0" presId="urn:microsoft.com/office/officeart/2005/8/layout/vList5"/>
    <dgm:cxn modelId="{DFE22627-04D0-4BCB-A263-E87988EE1B80}" type="presParOf" srcId="{7E0355C5-11A9-4932-B44C-78E1F7BEDC9A}" destId="{896D7763-A7CA-4C48-9810-DF5DE2A6E7F5}" srcOrd="1" destOrd="0" presId="urn:microsoft.com/office/officeart/2005/8/layout/vList5"/>
    <dgm:cxn modelId="{808E30EA-A847-4C8A-B420-55961F0BBE59}" type="presParOf" srcId="{DC575DEB-F787-4E5D-81BD-B70819BD16C7}" destId="{3BE57B92-748E-466A-B467-CACE8C45BBFE}" srcOrd="5" destOrd="0" presId="urn:microsoft.com/office/officeart/2005/8/layout/vList5"/>
    <dgm:cxn modelId="{949D39A4-A386-4513-B7CD-9BCEF97A9463}" type="presParOf" srcId="{DC575DEB-F787-4E5D-81BD-B70819BD16C7}" destId="{7F0EB70E-2D7C-49FD-9C5A-8F4F65C5F61C}" srcOrd="6" destOrd="0" presId="urn:microsoft.com/office/officeart/2005/8/layout/vList5"/>
    <dgm:cxn modelId="{91537B74-8864-4734-9776-C1BC903A4909}" type="presParOf" srcId="{7F0EB70E-2D7C-49FD-9C5A-8F4F65C5F61C}" destId="{18CBDA49-5749-4626-9E0A-9DEF35BB7ADD}" srcOrd="0" destOrd="0" presId="urn:microsoft.com/office/officeart/2005/8/layout/vList5"/>
    <dgm:cxn modelId="{3AC399FD-A076-4124-975E-FE43DE26B73F}" type="presParOf" srcId="{7F0EB70E-2D7C-49FD-9C5A-8F4F65C5F61C}" destId="{A0CC90DA-91EB-465F-A835-B5E55D0A7EC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C994A-9727-466F-A9FB-57E9DBE55E31}">
      <dsp:nvSpPr>
        <dsp:cNvPr id="0" name=""/>
        <dsp:cNvSpPr/>
      </dsp:nvSpPr>
      <dsp:spPr>
        <a:xfrm rot="5400000">
          <a:off x="5082522" y="-1988795"/>
          <a:ext cx="1027211"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To inform people about their options to reduce waste generation and increase recycling and composting;</a:t>
          </a:r>
          <a:endParaRPr lang="es-ES" sz="2000" kern="1200" dirty="0"/>
        </a:p>
      </dsp:txBody>
      <dsp:txXfrm rot="-5400000">
        <a:off x="2962656" y="181215"/>
        <a:ext cx="5216800" cy="926923"/>
      </dsp:txXfrm>
    </dsp:sp>
    <dsp:sp modelId="{8B4756BE-5F2E-46E7-A02D-C7D9F00BA370}">
      <dsp:nvSpPr>
        <dsp:cNvPr id="0" name=""/>
        <dsp:cNvSpPr/>
      </dsp:nvSpPr>
      <dsp:spPr>
        <a:xfrm>
          <a:off x="0" y="2669"/>
          <a:ext cx="2962656" cy="12840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t>Public education</a:t>
          </a:r>
          <a:r>
            <a:rPr lang="en-US" sz="2300" kern="1200" dirty="0" smtClean="0"/>
            <a:t> </a:t>
          </a:r>
          <a:endParaRPr lang="es-ES" sz="2300" kern="1200" dirty="0"/>
        </a:p>
      </dsp:txBody>
      <dsp:txXfrm>
        <a:off x="62680" y="65349"/>
        <a:ext cx="2837296" cy="1158654"/>
      </dsp:txXfrm>
    </dsp:sp>
    <dsp:sp modelId="{9A66A9B0-4948-4661-8DE8-45E13A7E14F1}">
      <dsp:nvSpPr>
        <dsp:cNvPr id="0" name=""/>
        <dsp:cNvSpPr/>
      </dsp:nvSpPr>
      <dsp:spPr>
        <a:xfrm rot="5400000">
          <a:off x="5082522" y="-640579"/>
          <a:ext cx="1027211"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(such as product charges) to stimulate consumer behavior to reduce waste generation and increase recycling;</a:t>
          </a:r>
          <a:endParaRPr lang="es-ES" sz="2000" kern="1200" dirty="0"/>
        </a:p>
      </dsp:txBody>
      <dsp:txXfrm rot="-5400000">
        <a:off x="2962656" y="1529431"/>
        <a:ext cx="5216800" cy="926923"/>
      </dsp:txXfrm>
    </dsp:sp>
    <dsp:sp modelId="{A4FF3521-938C-4F2D-AF1A-41277302A422}">
      <dsp:nvSpPr>
        <dsp:cNvPr id="0" name=""/>
        <dsp:cNvSpPr/>
      </dsp:nvSpPr>
      <dsp:spPr>
        <a:xfrm>
          <a:off x="0" y="1350884"/>
          <a:ext cx="2962656" cy="12840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t>Pricing mechanisms</a:t>
          </a:r>
          <a:r>
            <a:rPr lang="en-US" sz="2300" kern="1200" dirty="0" smtClean="0"/>
            <a:t> </a:t>
          </a:r>
          <a:endParaRPr lang="es-ES" sz="2300" kern="1200" dirty="0"/>
        </a:p>
      </dsp:txBody>
      <dsp:txXfrm>
        <a:off x="62680" y="1413564"/>
        <a:ext cx="2837296" cy="1158654"/>
      </dsp:txXfrm>
    </dsp:sp>
    <dsp:sp modelId="{896D7763-A7CA-4C48-9810-DF5DE2A6E7F5}">
      <dsp:nvSpPr>
        <dsp:cNvPr id="0" name=""/>
        <dsp:cNvSpPr/>
      </dsp:nvSpPr>
      <dsp:spPr>
        <a:xfrm rot="5400000">
          <a:off x="5082522" y="707635"/>
          <a:ext cx="1027211"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Consumers separating recyclables paying a lower fee for waste disposal; and/or</a:t>
          </a:r>
          <a:endParaRPr lang="es-ES" sz="2000" kern="1200" dirty="0"/>
        </a:p>
      </dsp:txBody>
      <dsp:txXfrm rot="-5400000">
        <a:off x="2962656" y="2877645"/>
        <a:ext cx="5216800" cy="926923"/>
      </dsp:txXfrm>
    </dsp:sp>
    <dsp:sp modelId="{582A689E-2E74-433A-9C73-B058EB40A1A2}">
      <dsp:nvSpPr>
        <dsp:cNvPr id="0" name=""/>
        <dsp:cNvSpPr/>
      </dsp:nvSpPr>
      <dsp:spPr>
        <a:xfrm>
          <a:off x="0" y="2699100"/>
          <a:ext cx="2962656" cy="12840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latin typeface="+mn-lt"/>
            </a:rPr>
            <a:t>User charges tied to the quantity of waste disposed of </a:t>
          </a:r>
          <a:endParaRPr lang="es-ES" sz="2300" b="1" kern="1200" dirty="0">
            <a:latin typeface="+mn-lt"/>
          </a:endParaRPr>
        </a:p>
      </dsp:txBody>
      <dsp:txXfrm>
        <a:off x="62680" y="2761780"/>
        <a:ext cx="2837296" cy="1158654"/>
      </dsp:txXfrm>
    </dsp:sp>
    <dsp:sp modelId="{A0CC90DA-91EB-465F-A835-B5E55D0A7EC9}">
      <dsp:nvSpPr>
        <dsp:cNvPr id="0" name=""/>
        <dsp:cNvSpPr/>
      </dsp:nvSpPr>
      <dsp:spPr>
        <a:xfrm rot="5400000">
          <a:off x="5082522" y="2055851"/>
          <a:ext cx="1027211" cy="5266944"/>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smtClean="0"/>
            <a:t>To </a:t>
          </a:r>
          <a:r>
            <a:rPr lang="en-US" sz="2000" kern="1200" dirty="0" smtClean="0"/>
            <a:t>stimulate demand for products made with recycled post-consumer waste.</a:t>
          </a:r>
          <a:endParaRPr lang="es-ES" sz="2000" kern="1200" dirty="0"/>
        </a:p>
      </dsp:txBody>
      <dsp:txXfrm rot="-5400000">
        <a:off x="2962656" y="4225861"/>
        <a:ext cx="5216800" cy="926923"/>
      </dsp:txXfrm>
    </dsp:sp>
    <dsp:sp modelId="{18CBDA49-5749-4626-9E0A-9DEF35BB7ADD}">
      <dsp:nvSpPr>
        <dsp:cNvPr id="0" name=""/>
        <dsp:cNvSpPr/>
      </dsp:nvSpPr>
      <dsp:spPr>
        <a:xfrm>
          <a:off x="0" y="4047315"/>
          <a:ext cx="2962656" cy="12840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t>Preferential procurement policies and pricing</a:t>
          </a:r>
          <a:r>
            <a:rPr lang="en-US" sz="2300" kern="1200" dirty="0" smtClean="0"/>
            <a:t> </a:t>
          </a:r>
          <a:endParaRPr lang="es-ES" sz="2300" kern="1200" dirty="0"/>
        </a:p>
      </dsp:txBody>
      <dsp:txXfrm>
        <a:off x="62680" y="4109995"/>
        <a:ext cx="2837296" cy="115865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2.wmf"/><Relationship Id="rId1" Type="http://schemas.openxmlformats.org/officeDocument/2006/relationships/image" Target="../media/image50.wmf"/><Relationship Id="rId4"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t" anchorCtr="0" compatLnSpc="1">
            <a:prstTxWarp prst="textNoShape">
              <a:avLst/>
            </a:prstTxWarp>
          </a:bodyPr>
          <a:lstStyle>
            <a:lvl1pPr defTabSz="465138" eaLnBrk="0" hangingPunct="0">
              <a:defRPr sz="1200"/>
            </a:lvl1pPr>
          </a:lstStyle>
          <a:p>
            <a:pPr>
              <a:defRPr/>
            </a:pPr>
            <a:endParaRPr lang="en-US" altLang="en-US"/>
          </a:p>
        </p:txBody>
      </p:sp>
      <p:sp>
        <p:nvSpPr>
          <p:cNvPr id="32771" name="Rectangle 3"/>
          <p:cNvSpPr>
            <a:spLocks noGrp="1" noChangeArrowheads="1"/>
          </p:cNvSpPr>
          <p:nvPr>
            <p:ph type="dt" idx="1"/>
          </p:nvPr>
        </p:nvSpPr>
        <p:spPr bwMode="auto">
          <a:xfrm>
            <a:off x="3963988"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t" anchorCtr="0" compatLnSpc="1">
            <a:prstTxWarp prst="textNoShape">
              <a:avLst/>
            </a:prstTxWarp>
          </a:bodyPr>
          <a:lstStyle>
            <a:lvl1pPr algn="r" defTabSz="465138" eaLnBrk="0" hangingPunct="0">
              <a:defRPr sz="1200"/>
            </a:lvl1pPr>
          </a:lstStyle>
          <a:p>
            <a:pPr>
              <a:defRPr/>
            </a:pPr>
            <a:fld id="{6EF73FB6-DFCB-401B-9BEF-9B3F6A7DCA5E}" type="datetime1">
              <a:rPr lang="en-US" altLang="en-US"/>
              <a:pPr>
                <a:defRPr/>
              </a:pPr>
              <a:t>12/2/2014</a:t>
            </a:fld>
            <a:endParaRPr lang="en-US" altLang="en-US"/>
          </a:p>
        </p:txBody>
      </p:sp>
      <p:sp>
        <p:nvSpPr>
          <p:cNvPr id="72708" name="Rectangle 4"/>
          <p:cNvSpPr>
            <a:spLocks noRo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2773" name="Rectangle 5"/>
          <p:cNvSpPr>
            <a:spLocks noGrp="1" noChangeArrowheads="1"/>
          </p:cNvSpPr>
          <p:nvPr>
            <p:ph type="body" sz="quarter" idx="3"/>
          </p:nvPr>
        </p:nvSpPr>
        <p:spPr bwMode="auto">
          <a:xfrm>
            <a:off x="700088" y="4410075"/>
            <a:ext cx="559752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2774" name="Rectangle 6"/>
          <p:cNvSpPr>
            <a:spLocks noGrp="1" noChangeArrowheads="1"/>
          </p:cNvSpPr>
          <p:nvPr>
            <p:ph type="ftr" sz="quarter" idx="4"/>
          </p:nvPr>
        </p:nvSpPr>
        <p:spPr bwMode="auto">
          <a:xfrm>
            <a:off x="0" y="8818563"/>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b" anchorCtr="0" compatLnSpc="1">
            <a:prstTxWarp prst="textNoShape">
              <a:avLst/>
            </a:prstTxWarp>
          </a:bodyPr>
          <a:lstStyle>
            <a:lvl1pPr defTabSz="465138" eaLnBrk="0" hangingPunct="0">
              <a:defRPr sz="1200"/>
            </a:lvl1pPr>
          </a:lstStyle>
          <a:p>
            <a:pPr>
              <a:defRPr/>
            </a:pPr>
            <a:endParaRPr lang="en-US" altLang="en-US"/>
          </a:p>
        </p:txBody>
      </p:sp>
      <p:sp>
        <p:nvSpPr>
          <p:cNvPr id="32775" name="Rectangle 7"/>
          <p:cNvSpPr>
            <a:spLocks noGrp="1" noChangeArrowheads="1"/>
          </p:cNvSpPr>
          <p:nvPr>
            <p:ph type="sldNum" sz="quarter" idx="5"/>
          </p:nvPr>
        </p:nvSpPr>
        <p:spPr bwMode="auto">
          <a:xfrm>
            <a:off x="3963988" y="8818563"/>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b" anchorCtr="0" compatLnSpc="1">
            <a:prstTxWarp prst="textNoShape">
              <a:avLst/>
            </a:prstTxWarp>
          </a:bodyPr>
          <a:lstStyle>
            <a:lvl1pPr algn="r" defTabSz="465138" eaLnBrk="0" hangingPunct="0">
              <a:defRPr sz="1200"/>
            </a:lvl1pPr>
          </a:lstStyle>
          <a:p>
            <a:pPr>
              <a:defRPr/>
            </a:pPr>
            <a:fld id="{0630FA17-CD31-4358-97E0-496E6EF782BA}" type="slidenum">
              <a:rPr lang="en-US" altLang="en-US"/>
              <a:pPr>
                <a:defRPr/>
              </a:pPr>
              <a:t>‹#›</a:t>
            </a:fld>
            <a:endParaRPr lang="en-US" altLang="en-US"/>
          </a:p>
        </p:txBody>
      </p:sp>
    </p:spTree>
    <p:extLst>
      <p:ext uri="{BB962C8B-B14F-4D97-AF65-F5344CB8AC3E}">
        <p14:creationId xmlns:p14="http://schemas.microsoft.com/office/powerpoint/2010/main" val="429258249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teresources.worldbank.org/INTURBANDEVELOPMENT/Resources/336387-1334852610766/Chap7.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teresources.worldbank.org/INTURBANDEVELOPMENT/Resources/336387-1334852610766/Chap7.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Ro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pPr eaLnBrk="1" hangingPunct="1"/>
            <a:r>
              <a:rPr lang="en-US" altLang="en-US" smtClean="0"/>
              <a:t>Mexico’s Lake Chapala, lying in the heart of an extremely arid region, is the country’s largest natural lake. The lake is one of the most important wetlands in the region and home to more than 70 endemic species. Since the 1950s, Lake Chapala has undergone many changes as a result of water abstraction for agricultural use both inside and outside the region and for a rapidly growing population. The level of the lake has declined, and there have been noticeable decreases in surrounding wetland areas as well as changes in the hydrological system connecting various springs. Some of these changes are visible in this pair of satellite images, including alterations in the contours of the shoreline, obvious extensions of land near various townships around the lake, and the appearance of remarkably large areas of reclaimed land at the lake’s eastern end. Like all arid areas, the land around Lake Chapala is prone to salinization. If the lake continues to shrink, researchers predict both a decrease in water availability and an increase in the salt content of the region’s soil.</a:t>
            </a:r>
          </a:p>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965575" y="-1588"/>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2947" name="Rectangle 3"/>
          <p:cNvSpPr>
            <a:spLocks noChangeArrowheads="1"/>
          </p:cNvSpPr>
          <p:nvPr/>
        </p:nvSpPr>
        <p:spPr bwMode="auto">
          <a:xfrm>
            <a:off x="3965575" y="8816975"/>
            <a:ext cx="3032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2948" name="Rectangle 4"/>
          <p:cNvSpPr>
            <a:spLocks noChangeArrowheads="1"/>
          </p:cNvSpPr>
          <p:nvPr/>
        </p:nvSpPr>
        <p:spPr bwMode="auto">
          <a:xfrm>
            <a:off x="0" y="8816975"/>
            <a:ext cx="303053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81" tIns="0" rIns="19381" bIns="0" anchor="b"/>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sz="1000" i="1">
                <a:latin typeface="Times New Roman" pitchFamily="18" charset="0"/>
              </a:rPr>
              <a:t>PRDEI, December 18, 1996</a:t>
            </a:r>
          </a:p>
        </p:txBody>
      </p:sp>
      <p:sp>
        <p:nvSpPr>
          <p:cNvPr id="82949" name="Rectangle 5"/>
          <p:cNvSpPr>
            <a:spLocks noChangeArrowheads="1"/>
          </p:cNvSpPr>
          <p:nvPr/>
        </p:nvSpPr>
        <p:spPr bwMode="auto">
          <a:xfrm>
            <a:off x="0" y="-1588"/>
            <a:ext cx="30305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2950" name="Rectangle 6"/>
          <p:cNvSpPr>
            <a:spLocks noRot="1" noChangeArrowheads="1" noTextEdit="1"/>
          </p:cNvSpPr>
          <p:nvPr>
            <p:ph type="sldImg"/>
          </p:nvPr>
        </p:nvSpPr>
        <p:spPr>
          <a:xfrm>
            <a:off x="1187450" y="703263"/>
            <a:ext cx="4624388" cy="3468687"/>
          </a:xfrm>
          <a:ln w="12700" cap="flat">
            <a:solidFill>
              <a:schemeClr val="tx1"/>
            </a:solidFill>
          </a:ln>
        </p:spPr>
      </p:sp>
      <p:sp>
        <p:nvSpPr>
          <p:cNvPr id="82951" name="Rectangle 7"/>
          <p:cNvSpPr>
            <a:spLocks noGrp="1" noChangeArrowheads="1"/>
          </p:cNvSpPr>
          <p:nvPr>
            <p:ph type="body" idx="1"/>
          </p:nvPr>
        </p:nvSpPr>
        <p:spPr>
          <a:xfrm>
            <a:off x="920750" y="4408488"/>
            <a:ext cx="5153025" cy="4178300"/>
          </a:xfrm>
          <a:noFill/>
          <a:extLst>
            <a:ext uri="{91240B29-F687-4F45-9708-019B960494DF}">
              <a14:hiddenLine xmlns:a14="http://schemas.microsoft.com/office/drawing/2010/main" w="12700">
                <a:solidFill>
                  <a:schemeClr val="tx1"/>
                </a:solidFill>
                <a:miter lim="800000"/>
                <a:headEnd/>
                <a:tailEnd/>
              </a14:hiddenLine>
            </a:ext>
          </a:extLst>
        </p:spPr>
        <p:txBody>
          <a:bodyPr lIns="92062" tIns="45223" rIns="92062" bIns="45223"/>
          <a:lstStyle/>
          <a:p>
            <a:pPr algn="just" eaLnBrk="1" hangingPunct="1"/>
            <a:r>
              <a:rPr lang="en-US" altLang="en-US" smtClean="0"/>
              <a:t>Joining Communities and Markets to the State produces a new model of pollution regulation.  In a world of multiple agents and multiple incentives, we  must rethink the regulator’s appropriate role in pollution management.  No longer is this role confined to producing, monitoring and enforcing rules and standards. Instead, the regulator can gain leverage through non-traditional programs which harness the power of communities and markets. There is ample room for information-oriented approaches such as voluntary participation/compliance programs and public disclosure of factories’ environmental performance. A broader implication is that one size no longer ‘fits all’ for regulatory policy design:  Optimal combinations of regulatory tools will depend on country-specific social, economic and institutional conditions.</a:t>
            </a:r>
          </a:p>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3965575" y="-1588"/>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3971" name="Rectangle 3"/>
          <p:cNvSpPr>
            <a:spLocks noChangeArrowheads="1"/>
          </p:cNvSpPr>
          <p:nvPr/>
        </p:nvSpPr>
        <p:spPr bwMode="auto">
          <a:xfrm>
            <a:off x="3965575" y="8816975"/>
            <a:ext cx="3032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3972" name="Rectangle 4"/>
          <p:cNvSpPr>
            <a:spLocks noChangeArrowheads="1"/>
          </p:cNvSpPr>
          <p:nvPr/>
        </p:nvSpPr>
        <p:spPr bwMode="auto">
          <a:xfrm>
            <a:off x="0" y="8816975"/>
            <a:ext cx="303053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81" tIns="0" rIns="19381" bIns="0" anchor="b"/>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sz="1000" i="1">
                <a:latin typeface="Times New Roman" pitchFamily="18" charset="0"/>
              </a:rPr>
              <a:t>PRDEI, December 18, 1996</a:t>
            </a:r>
          </a:p>
        </p:txBody>
      </p:sp>
      <p:sp>
        <p:nvSpPr>
          <p:cNvPr id="83973" name="Rectangle 5"/>
          <p:cNvSpPr>
            <a:spLocks noChangeArrowheads="1"/>
          </p:cNvSpPr>
          <p:nvPr/>
        </p:nvSpPr>
        <p:spPr bwMode="auto">
          <a:xfrm>
            <a:off x="0" y="-1588"/>
            <a:ext cx="30305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3974" name="Rectangle 6"/>
          <p:cNvSpPr>
            <a:spLocks noRot="1" noChangeArrowheads="1" noTextEdit="1"/>
          </p:cNvSpPr>
          <p:nvPr>
            <p:ph type="sldImg"/>
          </p:nvPr>
        </p:nvSpPr>
        <p:spPr>
          <a:xfrm>
            <a:off x="1187450" y="703263"/>
            <a:ext cx="4624388" cy="3468687"/>
          </a:xfrm>
          <a:ln w="12700" cap="flat">
            <a:solidFill>
              <a:schemeClr val="tx1"/>
            </a:solidFill>
          </a:ln>
        </p:spPr>
      </p:sp>
      <p:sp>
        <p:nvSpPr>
          <p:cNvPr id="83975" name="Rectangle 7"/>
          <p:cNvSpPr>
            <a:spLocks noGrp="1" noChangeArrowheads="1"/>
          </p:cNvSpPr>
          <p:nvPr>
            <p:ph type="body" idx="1"/>
          </p:nvPr>
        </p:nvSpPr>
        <p:spPr>
          <a:xfrm>
            <a:off x="920750" y="4408488"/>
            <a:ext cx="5153025" cy="4178300"/>
          </a:xfrm>
          <a:noFill/>
          <a:extLst>
            <a:ext uri="{91240B29-F687-4F45-9708-019B960494DF}">
              <a14:hiddenLine xmlns:a14="http://schemas.microsoft.com/office/drawing/2010/main" w="12700">
                <a:solidFill>
                  <a:schemeClr val="tx1"/>
                </a:solidFill>
                <a:miter lim="800000"/>
                <a:headEnd/>
                <a:tailEnd/>
              </a14:hiddenLine>
            </a:ext>
          </a:extLst>
        </p:spPr>
        <p:txBody>
          <a:bodyPr lIns="92062" tIns="45223" rIns="92062" bIns="45223"/>
          <a:lstStyle/>
          <a:p>
            <a:pPr algn="ctr" eaLnBrk="1" hangingPunct="1">
              <a:spcBef>
                <a:spcPct val="0"/>
              </a:spcBef>
            </a:pPr>
            <a:r>
              <a:rPr lang="en-US" altLang="en-US" u="sng" smtClean="0"/>
              <a:t>Case 2:  Indonesia’s Public Disclosure Program</a:t>
            </a:r>
            <a:endParaRPr lang="en-US" altLang="en-US" smtClean="0"/>
          </a:p>
          <a:p>
            <a:pPr eaLnBrk="1" hangingPunct="1">
              <a:spcBef>
                <a:spcPct val="0"/>
              </a:spcBef>
            </a:pPr>
            <a:endParaRPr lang="en-US" altLang="en-US" smtClean="0"/>
          </a:p>
          <a:p>
            <a:pPr algn="just" eaLnBrk="1" hangingPunct="1">
              <a:spcBef>
                <a:spcPct val="0"/>
              </a:spcBef>
            </a:pPr>
            <a:r>
              <a:rPr lang="en-US" altLang="en-US" smtClean="0"/>
              <a:t>The China case demonstrates that capacity-building and improvement in analytic capabilities can contribute to the revision of existing policy instruments and the promotion of broader policy dialogue. Our second case, Indonesia’s PROPER program, demonstrates that the same approach can be used to promote experiments with entirely new policies.</a:t>
            </a:r>
          </a:p>
          <a:p>
            <a:pPr algn="just" eaLnBrk="1" hangingPunct="1"/>
            <a:r>
              <a:rPr lang="en-US" altLang="en-US" smtClean="0"/>
              <a:t>PROPER is Indonesia’s innovative program for reducing pollution by rating and publicly disclosing the environmental performance of industrial facilities.  We have participated in the development and assessment of PROPER, in a partnership with Indonesia’s National Pollution Control Agency (BAPEDAL) and the Bank’s Indonesia Country Department (EA3).  PROPER has been particularly interesting because it is the first program of its kind in the world.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965575" y="-1588"/>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4995" name="Rectangle 3"/>
          <p:cNvSpPr>
            <a:spLocks noChangeArrowheads="1"/>
          </p:cNvSpPr>
          <p:nvPr/>
        </p:nvSpPr>
        <p:spPr bwMode="auto">
          <a:xfrm>
            <a:off x="3965575" y="8816975"/>
            <a:ext cx="3032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4996" name="Rectangle 4"/>
          <p:cNvSpPr>
            <a:spLocks noChangeArrowheads="1"/>
          </p:cNvSpPr>
          <p:nvPr/>
        </p:nvSpPr>
        <p:spPr bwMode="auto">
          <a:xfrm>
            <a:off x="0" y="8816975"/>
            <a:ext cx="303053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81" tIns="0" rIns="19381" bIns="0" anchor="b"/>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sz="1000" i="1">
                <a:latin typeface="Times New Roman" pitchFamily="18" charset="0"/>
              </a:rPr>
              <a:t>PRDEI, December 18, 1996</a:t>
            </a:r>
          </a:p>
        </p:txBody>
      </p:sp>
      <p:sp>
        <p:nvSpPr>
          <p:cNvPr id="84997" name="Rectangle 5"/>
          <p:cNvSpPr>
            <a:spLocks noChangeArrowheads="1"/>
          </p:cNvSpPr>
          <p:nvPr/>
        </p:nvSpPr>
        <p:spPr bwMode="auto">
          <a:xfrm>
            <a:off x="0" y="-1588"/>
            <a:ext cx="30305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4998" name="Rectangle 6"/>
          <p:cNvSpPr>
            <a:spLocks noRot="1" noChangeArrowheads="1" noTextEdit="1"/>
          </p:cNvSpPr>
          <p:nvPr>
            <p:ph type="sldImg"/>
          </p:nvPr>
        </p:nvSpPr>
        <p:spPr>
          <a:xfrm>
            <a:off x="1187450" y="703263"/>
            <a:ext cx="4624388" cy="3468687"/>
          </a:xfrm>
          <a:ln w="12700" cap="flat">
            <a:solidFill>
              <a:schemeClr val="tx1"/>
            </a:solidFill>
          </a:ln>
        </p:spPr>
      </p:sp>
      <p:sp>
        <p:nvSpPr>
          <p:cNvPr id="84999" name="Rectangle 7"/>
          <p:cNvSpPr>
            <a:spLocks noGrp="1" noChangeArrowheads="1"/>
          </p:cNvSpPr>
          <p:nvPr>
            <p:ph type="body" idx="1"/>
          </p:nvPr>
        </p:nvSpPr>
        <p:spPr>
          <a:xfrm>
            <a:off x="920750" y="4408488"/>
            <a:ext cx="5153025" cy="4178300"/>
          </a:xfrm>
          <a:noFill/>
          <a:extLst>
            <a:ext uri="{91240B29-F687-4F45-9708-019B960494DF}">
              <a14:hiddenLine xmlns:a14="http://schemas.microsoft.com/office/drawing/2010/main" w="12700">
                <a:solidFill>
                  <a:schemeClr val="tx1"/>
                </a:solidFill>
                <a:miter lim="800000"/>
                <a:headEnd/>
                <a:tailEnd/>
              </a14:hiddenLine>
            </a:ext>
          </a:extLst>
        </p:spPr>
        <p:txBody>
          <a:bodyPr lIns="92062" tIns="45223" rIns="92062" bIns="45223"/>
          <a:lstStyle/>
          <a:p>
            <a:pPr algn="just" eaLnBrk="1" hangingPunct="1"/>
            <a:r>
              <a:rPr lang="en-US" altLang="en-US" smtClean="0"/>
              <a:t>In PROPER, a polluter is assigned a color rating based on BAPEDAL’s evaluation of its environmental performance. A Blue rating is given to factories which are in compliance with national regulatory standards;  Gold is reserved for world-class performers; and Black is assigned to factories which have made no attempt to control pollution and are causing serious damage.  Intermediate ratings are Red, for factories which have some pollution control but fall short of compliance; and Green, for factories whose emissions control and housekeeping procedures significantly exceed those needed for compliance.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3965575" y="-1588"/>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6019" name="Rectangle 3"/>
          <p:cNvSpPr>
            <a:spLocks noChangeArrowheads="1"/>
          </p:cNvSpPr>
          <p:nvPr/>
        </p:nvSpPr>
        <p:spPr bwMode="auto">
          <a:xfrm>
            <a:off x="3965575" y="8816975"/>
            <a:ext cx="3032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6020" name="Rectangle 4"/>
          <p:cNvSpPr>
            <a:spLocks noChangeArrowheads="1"/>
          </p:cNvSpPr>
          <p:nvPr/>
        </p:nvSpPr>
        <p:spPr bwMode="auto">
          <a:xfrm>
            <a:off x="0" y="8816975"/>
            <a:ext cx="303053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81" tIns="0" rIns="19381" bIns="0" anchor="b"/>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sz="1000" i="1">
                <a:latin typeface="Times New Roman" pitchFamily="18" charset="0"/>
              </a:rPr>
              <a:t>PRDEI, December 18, 1996</a:t>
            </a:r>
          </a:p>
        </p:txBody>
      </p:sp>
      <p:sp>
        <p:nvSpPr>
          <p:cNvPr id="86021" name="Rectangle 5"/>
          <p:cNvSpPr>
            <a:spLocks noChangeArrowheads="1"/>
          </p:cNvSpPr>
          <p:nvPr/>
        </p:nvSpPr>
        <p:spPr bwMode="auto">
          <a:xfrm>
            <a:off x="0" y="-1588"/>
            <a:ext cx="30305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6022" name="Rectangle 6"/>
          <p:cNvSpPr>
            <a:spLocks noRot="1" noChangeArrowheads="1" noTextEdit="1"/>
          </p:cNvSpPr>
          <p:nvPr>
            <p:ph type="sldImg"/>
          </p:nvPr>
        </p:nvSpPr>
        <p:spPr>
          <a:xfrm>
            <a:off x="1187450" y="703263"/>
            <a:ext cx="4624388" cy="3468687"/>
          </a:xfrm>
          <a:ln w="12700" cap="flat">
            <a:solidFill>
              <a:schemeClr val="tx1"/>
            </a:solidFill>
          </a:ln>
        </p:spPr>
      </p:sp>
      <p:sp>
        <p:nvSpPr>
          <p:cNvPr id="86023" name="Rectangle 7"/>
          <p:cNvSpPr>
            <a:spLocks noGrp="1" noChangeArrowheads="1"/>
          </p:cNvSpPr>
          <p:nvPr>
            <p:ph type="body" idx="1"/>
          </p:nvPr>
        </p:nvSpPr>
        <p:spPr>
          <a:xfrm>
            <a:off x="920750" y="4408488"/>
            <a:ext cx="5153025" cy="4178300"/>
          </a:xfrm>
          <a:noFill/>
          <a:extLst>
            <a:ext uri="{91240B29-F687-4F45-9708-019B960494DF}">
              <a14:hiddenLine xmlns:a14="http://schemas.microsoft.com/office/drawing/2010/main" w="12700">
                <a:solidFill>
                  <a:schemeClr val="tx1"/>
                </a:solidFill>
                <a:miter lim="800000"/>
                <a:headEnd/>
                <a:tailEnd/>
              </a14:hiddenLine>
            </a:ext>
          </a:extLst>
        </p:spPr>
        <p:txBody>
          <a:bodyPr lIns="92062" tIns="45223" rIns="92062" bIns="45223"/>
          <a:lstStyle/>
          <a:p>
            <a:pPr algn="just" eaLnBrk="1" hangingPunct="1"/>
            <a:r>
              <a:rPr lang="en-US" altLang="en-US" smtClean="0"/>
              <a:t>As an incentive program, PROPER reflects traditional practice by penalizing non-compliance with regulatory standards.  However, it moves beyond compliance-based regulation by rewarding superior performance.  It improves BAPEDAL’s information by encouraging good performers to identify themselves.  It also encourages them to help BAPEDAL identify poor performers, since the latter have a competitive advantage as long as they can avoid pollution control costs.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3965575" y="-1588"/>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7043" name="Rectangle 3"/>
          <p:cNvSpPr>
            <a:spLocks noChangeArrowheads="1"/>
          </p:cNvSpPr>
          <p:nvPr/>
        </p:nvSpPr>
        <p:spPr bwMode="auto">
          <a:xfrm>
            <a:off x="3965575" y="8816975"/>
            <a:ext cx="3032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7044" name="Rectangle 4"/>
          <p:cNvSpPr>
            <a:spLocks noChangeArrowheads="1"/>
          </p:cNvSpPr>
          <p:nvPr/>
        </p:nvSpPr>
        <p:spPr bwMode="auto">
          <a:xfrm>
            <a:off x="0" y="8816975"/>
            <a:ext cx="303053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81" tIns="0" rIns="19381" bIns="0" anchor="b"/>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sz="1000" i="1">
                <a:latin typeface="Times New Roman" pitchFamily="18" charset="0"/>
              </a:rPr>
              <a:t>PRDEI, December 18, 1996</a:t>
            </a:r>
          </a:p>
        </p:txBody>
      </p:sp>
      <p:sp>
        <p:nvSpPr>
          <p:cNvPr id="87045" name="Rectangle 5"/>
          <p:cNvSpPr>
            <a:spLocks noChangeArrowheads="1"/>
          </p:cNvSpPr>
          <p:nvPr/>
        </p:nvSpPr>
        <p:spPr bwMode="auto">
          <a:xfrm>
            <a:off x="0" y="-1588"/>
            <a:ext cx="30305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7046" name="Rectangle 6"/>
          <p:cNvSpPr>
            <a:spLocks noRot="1" noChangeArrowheads="1" noTextEdit="1"/>
          </p:cNvSpPr>
          <p:nvPr>
            <p:ph type="sldImg"/>
          </p:nvPr>
        </p:nvSpPr>
        <p:spPr>
          <a:xfrm>
            <a:off x="1187450" y="703263"/>
            <a:ext cx="4624388" cy="3468687"/>
          </a:xfrm>
          <a:ln w="12700" cap="flat">
            <a:solidFill>
              <a:schemeClr val="tx1"/>
            </a:solidFill>
          </a:ln>
        </p:spPr>
      </p:sp>
      <p:sp>
        <p:nvSpPr>
          <p:cNvPr id="87047" name="Rectangle 7"/>
          <p:cNvSpPr>
            <a:spLocks noGrp="1" noChangeArrowheads="1"/>
          </p:cNvSpPr>
          <p:nvPr>
            <p:ph type="body" idx="1"/>
          </p:nvPr>
        </p:nvSpPr>
        <p:spPr>
          <a:xfrm>
            <a:off x="920750" y="4408488"/>
            <a:ext cx="5153025" cy="4178300"/>
          </a:xfrm>
          <a:noFill/>
          <a:extLst>
            <a:ext uri="{91240B29-F687-4F45-9708-019B960494DF}">
              <a14:hiddenLine xmlns:a14="http://schemas.microsoft.com/office/drawing/2010/main" w="12700">
                <a:solidFill>
                  <a:schemeClr val="tx1"/>
                </a:solidFill>
                <a:miter lim="800000"/>
                <a:headEnd/>
                <a:tailEnd/>
              </a14:hiddenLine>
            </a:ext>
          </a:extLst>
        </p:spPr>
        <p:txBody>
          <a:bodyPr lIns="92062" tIns="45223" rIns="92062" bIns="45223"/>
          <a:lstStyle/>
          <a:p>
            <a:pPr algn="just" eaLnBrk="1" hangingPunct="1"/>
            <a:r>
              <a:rPr lang="en-US" altLang="en-US" smtClean="0"/>
              <a:t>Why might PROPER be expected to have a significant impact on pollution?  We turn to our ‘regulatory triangle’ model for some answers.  First, while we have noted the importance of community influence on polluters’ behavior, our findings also suggest that inadequate information may distort communities’ perceptions of their pollution problems.  For example, attention may be focused on emissions which are easy to see (or smell), rather than those which are truly harmful.   Public disclosure of factory-specific ratings by BAPEDAL offers significant empowerment to local communities in this context.   Secondly, PROPER brings market forces to bear on polluters by providing appropriate information on factories’ environmental performance to consumers and investors.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lIns="93026" tIns="46513" rIns="93026" bIns="46513"/>
          <a:lstStyle/>
          <a:p>
            <a:pPr defTabSz="914400" eaLnBrk="1" hangingPunct="1">
              <a:spcBef>
                <a:spcPct val="0"/>
              </a:spcBef>
            </a:pPr>
            <a:r>
              <a:rPr lang="en-US" altLang="en-US" smtClean="0"/>
              <a:t>MAC curve for the electricity sector for the Nicaraguan communities of Orinoco and Marshall Point, with respect to a diesel carbon price of 396 $/tCO</a:t>
            </a:r>
            <a:r>
              <a:rPr lang="en-US" altLang="en-US" baseline="-25000" smtClean="0"/>
              <a:t>2</a:t>
            </a:r>
            <a:r>
              <a:rPr lang="en-US" altLang="en-US" smtClean="0"/>
              <a:t>. </a:t>
            </a:r>
          </a:p>
        </p:txBody>
      </p:sp>
      <p:sp>
        <p:nvSpPr>
          <p:cNvPr id="88068" name="Slide Number Placeholder 3"/>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B548A9CE-F310-4E05-AB28-DDDE0EFB1001}" type="slidenum">
              <a:rPr lang="en-US" altLang="en-US"/>
              <a:pPr algn="r" eaLnBrk="1" hangingPunct="1">
                <a:spcBef>
                  <a:spcPct val="0"/>
                </a:spcBef>
              </a:pPr>
              <a:t>50</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lIns="93026" tIns="46513" rIns="93026" bIns="46513"/>
          <a:lstStyle/>
          <a:p>
            <a:pPr defTabSz="914400" eaLnBrk="1" hangingPunct="1">
              <a:spcBef>
                <a:spcPct val="0"/>
              </a:spcBef>
            </a:pPr>
            <a:r>
              <a:rPr lang="en-US" altLang="en-US" smtClean="0"/>
              <a:t>MAC curve for the electricity sector for the Nicaraguan communities of Orinoco and Marshall Point, with respect to a diesel carbon price of 396 $/tCO</a:t>
            </a:r>
            <a:r>
              <a:rPr lang="en-US" altLang="en-US" baseline="-25000" smtClean="0"/>
              <a:t>2</a:t>
            </a:r>
            <a:r>
              <a:rPr lang="en-US" altLang="en-US" smtClean="0"/>
              <a:t>. </a:t>
            </a:r>
          </a:p>
        </p:txBody>
      </p:sp>
      <p:sp>
        <p:nvSpPr>
          <p:cNvPr id="89092" name="Slide Number Placeholder 3"/>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078F9D5A-E65A-4FE2-959E-80E8ABD7EA86}" type="slidenum">
              <a:rPr lang="en-US" altLang="en-US"/>
              <a:pPr algn="r" eaLnBrk="1" hangingPunct="1">
                <a:spcBef>
                  <a:spcPct val="0"/>
                </a:spcBef>
              </a:pPr>
              <a:t>51</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Rot="1" noChangeArrowheads="1" noTextEdit="1"/>
          </p:cNvSpPr>
          <p:nvPr>
            <p:ph type="sldImg"/>
          </p:nvPr>
        </p:nvSpPr>
        <p:spPr>
          <a:ln/>
        </p:spPr>
      </p:sp>
      <p:sp>
        <p:nvSpPr>
          <p:cNvPr id="90115" name="Rectangle 3"/>
          <p:cNvSpPr>
            <a:spLocks noGrp="1" noChangeArrowheads="1"/>
          </p:cNvSpPr>
          <p:nvPr>
            <p:ph type="body" idx="1"/>
          </p:nvPr>
        </p:nvSpPr>
        <p:spPr>
          <a:noFill/>
        </p:spPr>
        <p:txBody>
          <a:bodyPr/>
          <a:lstStyle/>
          <a:p>
            <a:pPr eaLnBrk="1" hangingPunct="1">
              <a:buFontTx/>
              <a:buChar char="•"/>
            </a:pPr>
            <a:r>
              <a:rPr lang="en-US" altLang="es-ES" smtClean="0"/>
              <a:t>Solid waste is mostly an urban phenomenon. In rural communities there are fewer packaged products, less food waste and less manufacturing. A city resident generates twice as much waste as their rural counterpart of the same affluence. If we account for the fact that urban citizens are usually richer, they generate four times as much. </a:t>
            </a:r>
          </a:p>
          <a:p>
            <a:pPr eaLnBrk="1" hangingPunct="1">
              <a:buFontTx/>
              <a:buChar char="•"/>
            </a:pPr>
            <a:endParaRPr lang="en-US" altLang="es-ES" smtClean="0"/>
          </a:p>
          <a:p>
            <a:pPr eaLnBrk="1" hangingPunct="1">
              <a:buFontTx/>
              <a:buChar char="•"/>
            </a:pPr>
            <a:r>
              <a:rPr lang="en-US" altLang="es-ES" smtClean="0"/>
              <a:t>Ask a mayor of a developing country city about his or her most pressing problems, and solid waste management generally will be high on the list. For many cities, solid waste management is their single largest budget item and largest employer. </a:t>
            </a:r>
          </a:p>
          <a:p>
            <a:pPr eaLnBrk="1" hangingPunct="1">
              <a:buFontTx/>
              <a:buChar char="•"/>
            </a:pPr>
            <a:endParaRPr lang="en-US" altLang="es-ES" smtClean="0"/>
          </a:p>
          <a:p>
            <a:pPr eaLnBrk="1" hangingPunct="1">
              <a:buFontTx/>
              <a:buChar char="•"/>
            </a:pPr>
            <a:r>
              <a:rPr lang="en-US" altLang="es-ES" smtClean="0"/>
              <a:t>It is also a critical matter of public health, environmental quality, quality of life, and economic development. A city that cannot effectively manage its waste is rarely able to manage more complex services such as health, education or transportation. And no one wants to live in a city surrounded by garbage.</a:t>
            </a:r>
          </a:p>
          <a:p>
            <a:pPr eaLnBrk="1" hangingPunct="1">
              <a:buFontTx/>
              <a:buChar char="•"/>
            </a:pPr>
            <a:endParaRPr lang="en-US" altLang="es-ES" smtClean="0"/>
          </a:p>
          <a:p>
            <a:pPr eaLnBrk="1" hangingPunct="1"/>
            <a:endParaRPr lang="en-US" alt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Ro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pPr eaLnBrk="1" hangingPunct="1">
              <a:lnSpc>
                <a:spcPct val="80000"/>
              </a:lnSpc>
            </a:pPr>
            <a:r>
              <a:rPr lang="en-US" altLang="es-ES" smtClean="0">
                <a:hlinkClick r:id="rId3"/>
              </a:rPr>
              <a:t>http://siteresources.worldbank.org/INTURBANDEVELOPMENT/Resources/336387-1334852610766/Chap7.pdf</a:t>
            </a:r>
            <a:r>
              <a:rPr lang="en-US" altLang="es-ES" smtClean="0"/>
              <a:t> </a:t>
            </a:r>
          </a:p>
          <a:p>
            <a:pPr eaLnBrk="1" hangingPunct="1">
              <a:lnSpc>
                <a:spcPct val="80000"/>
              </a:lnSpc>
            </a:pPr>
            <a:endParaRPr lang="en-US" altLang="es-ES" smtClean="0"/>
          </a:p>
          <a:p>
            <a:pPr eaLnBrk="1" hangingPunct="1">
              <a:lnSpc>
                <a:spcPct val="80000"/>
              </a:lnSpc>
            </a:pPr>
            <a:endParaRPr lang="en-US" altLang="es-E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Rot="1" noChangeArrowheads="1" noTextEdit="1"/>
          </p:cNvSpPr>
          <p:nvPr>
            <p:ph type="sldImg"/>
          </p:nvPr>
        </p:nvSpPr>
        <p:spPr>
          <a:ln/>
        </p:spPr>
      </p:sp>
      <p:sp>
        <p:nvSpPr>
          <p:cNvPr id="92163" name="Rectangle 3"/>
          <p:cNvSpPr>
            <a:spLocks noGrp="1" noChangeArrowheads="1"/>
          </p:cNvSpPr>
          <p:nvPr>
            <p:ph type="body" idx="1"/>
          </p:nvPr>
        </p:nvSpPr>
        <p:spPr>
          <a:noFill/>
        </p:spPr>
        <p:txBody>
          <a:bodyPr/>
          <a:lstStyle/>
          <a:p>
            <a:pPr eaLnBrk="1" hangingPunct="1"/>
            <a:r>
              <a:rPr lang="en-US" altLang="es-ES" smtClean="0">
                <a:hlinkClick r:id="rId3"/>
              </a:rPr>
              <a:t>http://siteresources.worldbank.org/INTURBANDEVELOPMENT/Resources/336387-1334852610766/Chap7.pdf</a:t>
            </a:r>
            <a:r>
              <a:rPr lang="en-US" altLang="es-ES" smtClean="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Ro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pPr eaLnBrk="1" hangingPunct="1"/>
            <a:r>
              <a:rPr lang="en-US" altLang="en-US" smtClean="0"/>
              <a:t>These two Landsat images of southern Florida in the United States reveal some of the changes that have occurred in this region over the past 30 years. One of the most obvious is the growth of the Fort Lauderdale- Miami urban area. Urban version of what were once farmlands to cityscapes. The city of Miami has also expanded greatly to the southwest. The advance of urban areas westward across the peninsula threatens the continued existence of the vast wetlands area known as the Everglades. The Everglades ecosystem naturally filters groundwater and helps to recharge the Biscayne Aquifer. It is also home to a remarkable collection of plants and animals for which southern Florida is famous. As urban areas encroach upon the Everglades, water resources and wildlife habitat are placed at serious risk. Protecting the Everglades to maintain its essential water filtering capacity and remarkable biodiversity is part of the mission of the Federal “Smart Growth” Task Force, which is working to better manage urban sprawl and its negative consequences. </a:t>
            </a:r>
          </a:p>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Ro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9B3A291C-CE21-4EBA-BB27-ADBDEECB7C56}" type="slidenum">
              <a:rPr lang="en-US" altLang="en-US"/>
              <a:pPr algn="r" eaLnBrk="1" hangingPunct="1">
                <a:spcBef>
                  <a:spcPct val="0"/>
                </a:spcBef>
              </a:pPr>
              <a:t>58</a:t>
            </a:fld>
            <a:endParaRPr lang="en-US"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lIns="93026" tIns="46513" rIns="93026" bIns="46513"/>
          <a:lstStyle/>
          <a:p>
            <a:pPr defTabSz="914400" eaLnBrk="1" hangingPunct="1">
              <a:spcBef>
                <a:spcPct val="0"/>
              </a:spcBef>
            </a:pPr>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7E1536DF-335B-40D7-A5F3-E427C1CF3444}" type="slidenum">
              <a:rPr lang="en-US" altLang="en-US"/>
              <a:pPr algn="r" eaLnBrk="1" hangingPunct="1">
                <a:spcBef>
                  <a:spcPct val="0"/>
                </a:spcBef>
              </a:pPr>
              <a:t>59</a:t>
            </a:fld>
            <a:endParaRPr lang="en-US" altLang="en-US"/>
          </a:p>
        </p:txBody>
      </p:sp>
      <p:sp>
        <p:nvSpPr>
          <p:cNvPr id="95235"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00451FC7-3620-4723-9B94-8126F0E31DE6}" type="slidenum">
              <a:rPr lang="en-US" altLang="en-US"/>
              <a:pPr algn="r" eaLnBrk="1" hangingPunct="1">
                <a:spcBef>
                  <a:spcPct val="0"/>
                </a:spcBef>
              </a:pPr>
              <a:t>59</a:t>
            </a:fld>
            <a:endParaRPr lang="en-US" altLang="en-US"/>
          </a:p>
        </p:txBody>
      </p:sp>
      <p:sp>
        <p:nvSpPr>
          <p:cNvPr id="95236" name="Rectangle 2"/>
          <p:cNvSpPr>
            <a:spLocks noGrp="1" noRot="1" noChangeAspect="1" noChangeArrowheads="1" noTextEdit="1"/>
          </p:cNvSpPr>
          <p:nvPr>
            <p:ph type="sldImg"/>
          </p:nvPr>
        </p:nvSpPr>
        <p:spPr>
          <a:ln/>
        </p:spPr>
      </p:sp>
      <p:sp>
        <p:nvSpPr>
          <p:cNvPr id="95237" name="Rectangle 3"/>
          <p:cNvSpPr>
            <a:spLocks noGrp="1" noChangeArrowheads="1"/>
          </p:cNvSpPr>
          <p:nvPr>
            <p:ph type="body" idx="1"/>
          </p:nvPr>
        </p:nvSpPr>
        <p:spPr>
          <a:xfrm>
            <a:off x="933450" y="4410075"/>
            <a:ext cx="5130800" cy="4176713"/>
          </a:xfrm>
          <a:noFill/>
        </p:spPr>
        <p:txBody>
          <a:bodyPr lIns="93026" tIns="46513" rIns="93026" bIns="46513"/>
          <a:lstStyle/>
          <a:p>
            <a:pPr defTabSz="914400" eaLnBrk="1" hangingPunct="1">
              <a:spcBef>
                <a:spcPct val="0"/>
              </a:spcBef>
            </a:pPr>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81A0F07A-E231-44CF-89A7-0F20BB98FD13}" type="slidenum">
              <a:rPr lang="en-US" altLang="en-US"/>
              <a:pPr algn="r" eaLnBrk="1" hangingPunct="1">
                <a:spcBef>
                  <a:spcPct val="0"/>
                </a:spcBef>
              </a:pPr>
              <a:t>60</a:t>
            </a:fld>
            <a:endParaRPr lang="en-US" altLang="en-US"/>
          </a:p>
        </p:txBody>
      </p:sp>
      <p:sp>
        <p:nvSpPr>
          <p:cNvPr id="96259"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1" tIns="46516" rIns="93031" bIns="46516"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3B9E3B50-8128-403C-9839-76586CF6131B}" type="slidenum">
              <a:rPr lang="en-US" altLang="en-US"/>
              <a:pPr algn="r" eaLnBrk="1" hangingPunct="1">
                <a:spcBef>
                  <a:spcPct val="0"/>
                </a:spcBef>
              </a:pPr>
              <a:t>60</a:t>
            </a:fld>
            <a:endParaRPr lang="en-US" altLang="en-US"/>
          </a:p>
        </p:txBody>
      </p:sp>
      <p:sp>
        <p:nvSpPr>
          <p:cNvPr id="96260" name="Rectangle 2"/>
          <p:cNvSpPr>
            <a:spLocks noGrp="1" noRot="1" noChangeAspect="1" noChangeArrowheads="1" noTextEdit="1"/>
          </p:cNvSpPr>
          <p:nvPr>
            <p:ph type="sldImg"/>
          </p:nvPr>
        </p:nvSpPr>
        <p:spPr>
          <a:ln/>
        </p:spPr>
      </p:sp>
      <p:sp>
        <p:nvSpPr>
          <p:cNvPr id="96261" name="Rectangle 3"/>
          <p:cNvSpPr>
            <a:spLocks noGrp="1" noChangeArrowheads="1"/>
          </p:cNvSpPr>
          <p:nvPr>
            <p:ph type="body" idx="1"/>
          </p:nvPr>
        </p:nvSpPr>
        <p:spPr>
          <a:xfrm>
            <a:off x="933450" y="4410075"/>
            <a:ext cx="5130800" cy="4176713"/>
          </a:xfrm>
          <a:noFill/>
        </p:spPr>
        <p:txBody>
          <a:bodyPr lIns="93026" tIns="46513" rIns="93026" bIns="46513"/>
          <a:lstStyle/>
          <a:p>
            <a:pPr defTabSz="914400" eaLnBrk="1" hangingPunct="1">
              <a:spcBef>
                <a:spcPct val="0"/>
              </a:spcBef>
            </a:pPr>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4E8894CA-5203-416F-8557-A829C42DC8FE}" type="slidenum">
              <a:rPr lang="en-US" altLang="en-US"/>
              <a:pPr algn="r" eaLnBrk="1" hangingPunct="1">
                <a:spcBef>
                  <a:spcPct val="0"/>
                </a:spcBef>
              </a:pPr>
              <a:t>61</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lIns="93026" tIns="46513" rIns="93026" bIns="46513"/>
          <a:lstStyle/>
          <a:p>
            <a:pPr defTabSz="914400" eaLnBrk="1" hangingPunct="1">
              <a:spcBef>
                <a:spcPct val="0"/>
              </a:spcBef>
            </a:pPr>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386DB7D7-E827-4965-B149-0852446D0FA9}" type="slidenum">
              <a:rPr lang="en-US" altLang="en-US"/>
              <a:pPr algn="r" eaLnBrk="1" hangingPunct="1">
                <a:spcBef>
                  <a:spcPct val="0"/>
                </a:spcBef>
              </a:pPr>
              <a:t>62</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lIns="93026" tIns="46513" rIns="93026" bIns="46513"/>
          <a:lstStyle/>
          <a:p>
            <a:pPr defTabSz="914400" eaLnBrk="1" hangingPunct="1">
              <a:spcBef>
                <a:spcPct val="0"/>
              </a:spcBef>
            </a:pPr>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27618E5E-FB50-45F2-B061-B1D4EF1E31A1}" type="slidenum">
              <a:rPr lang="en-US" altLang="en-US"/>
              <a:pPr algn="r" eaLnBrk="1" hangingPunct="1">
                <a:spcBef>
                  <a:spcPct val="0"/>
                </a:spcBef>
              </a:pPr>
              <a:t>63</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lIns="93026" tIns="46513" rIns="93026" bIns="46513"/>
          <a:lstStyle/>
          <a:p>
            <a:pPr defTabSz="914400" eaLnBrk="1" hangingPunct="1">
              <a:spcBef>
                <a:spcPct val="0"/>
              </a:spcBef>
            </a:pPr>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lIns="93026" tIns="46513" rIns="93026" bIns="46513"/>
          <a:lstStyle/>
          <a:p>
            <a:pPr defTabSz="914400" eaLnBrk="1" hangingPunct="1">
              <a:spcBef>
                <a:spcPct val="0"/>
              </a:spcBef>
            </a:pPr>
            <a:endParaRPr lang="en-US" altLang="en-US" smtClean="0"/>
          </a:p>
        </p:txBody>
      </p:sp>
      <p:sp>
        <p:nvSpPr>
          <p:cNvPr id="100356" name="Slide Number Placeholder 3"/>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682DB3F2-FD6A-4196-BB92-7B52D3DDB385}" type="slidenum">
              <a:rPr lang="en-US" altLang="en-US"/>
              <a:pPr algn="r" eaLnBrk="1" hangingPunct="1">
                <a:spcBef>
                  <a:spcPct val="0"/>
                </a:spcBef>
              </a:pPr>
              <a:t>64</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810F4F81-EE6A-46FB-B5DD-9824D3BD3EF0}" type="slidenum">
              <a:rPr lang="en-US" altLang="en-US"/>
              <a:pPr algn="r" eaLnBrk="1" hangingPunct="1">
                <a:spcBef>
                  <a:spcPct val="0"/>
                </a:spcBef>
              </a:pPr>
              <a:t>65</a:t>
            </a:fld>
            <a:endParaRPr lang="en-US" alt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lIns="93026" tIns="46513" rIns="93026" bIns="46513"/>
          <a:lstStyle/>
          <a:p>
            <a:pPr defTabSz="914400" eaLnBrk="1" hangingPunct="1">
              <a:spcBef>
                <a:spcPct val="0"/>
              </a:spcBef>
            </a:pPr>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lIns="93026" tIns="46513" rIns="93026" bIns="46513"/>
          <a:lstStyle/>
          <a:p>
            <a:pPr defTabSz="914400" eaLnBrk="1" hangingPunct="1">
              <a:spcBef>
                <a:spcPct val="0"/>
              </a:spcBef>
            </a:pPr>
            <a:r>
              <a:rPr lang="en-US" altLang="en-US" smtClean="0">
                <a:latin typeface="Arial" pitchFamily="34" charset="0"/>
              </a:rPr>
              <a:t>At first, it seemed easy. Make a simple app that logs location every second as well as speed and acceleration events. Have the user turn on the app each time they get in the car. So we built it. And it didn’t really work. Because the user’s forgot. Even I forgot, and it’s my app. </a:t>
            </a:r>
          </a:p>
          <a:p>
            <a:pPr defTabSz="914400" eaLnBrk="1" hangingPunct="1">
              <a:spcBef>
                <a:spcPct val="0"/>
              </a:spcBef>
            </a:pPr>
            <a:endParaRPr lang="en-US" altLang="en-US" smtClean="0">
              <a:latin typeface="Arial" pitchFamily="34" charset="0"/>
            </a:endParaRPr>
          </a:p>
          <a:p>
            <a:pPr defTabSz="914400" eaLnBrk="1" hangingPunct="1">
              <a:spcBef>
                <a:spcPct val="0"/>
              </a:spcBef>
            </a:pPr>
            <a:r>
              <a:rPr lang="en-US" altLang="en-US" smtClean="0">
                <a:latin typeface="Arial" pitchFamily="34" charset="0"/>
              </a:rPr>
              <a:t>The benefit of the network fleet device, and we had several running as well, is that the user could forget about it. We needed to replicate the same user experience with the phone. Luckily, new android and iOS4 opened a window to do that. Spent summer figuring out how to automate it. So now: download app, create an account, and forget about it (….). Drive as usual, app knows and turns on. The app gives you a few basic stats (distance today). When you get home, go online to see your data displayed and analyzed (I’ll take you through that in a moment). </a:t>
            </a:r>
          </a:p>
          <a:p>
            <a:pPr defTabSz="914400" eaLnBrk="1" hangingPunct="1">
              <a:spcBef>
                <a:spcPct val="0"/>
              </a:spcBef>
            </a:pPr>
            <a:endParaRPr lang="en-US" altLang="en-US" smtClean="0">
              <a:latin typeface="Arial" pitchFamily="34" charset="0"/>
            </a:endParaRPr>
          </a:p>
          <a:p>
            <a:pPr defTabSz="914400" eaLnBrk="1" hangingPunct="1">
              <a:spcBef>
                <a:spcPct val="0"/>
              </a:spcBef>
            </a:pPr>
            <a:r>
              <a:rPr lang="en-US" altLang="en-US" smtClean="0">
                <a:latin typeface="Arial" pitchFamily="34" charset="0"/>
              </a:rPr>
              <a:t>It looks simple. But (STARS) figuring out the automation on the app in a way that maintained battery life was quite difficult. And, as you may know if you’ve worked with iPhones, the data is messy. We knew this from the beginning (iPhone = low fi) but it still takes a lot of cleverness and filtering to do things like lock to roads, figure out how to fill a gap if the phone connections blinks out for 2 minutes (which, if you have ATT in the Bay, you know it does). Also, with the automation, lots of misfires (turns on at the wrong time) and messy starts and ends. Have to filter out.</a:t>
            </a:r>
          </a:p>
          <a:p>
            <a:pPr defTabSz="914400" eaLnBrk="1" hangingPunct="1">
              <a:spcBef>
                <a:spcPct val="0"/>
              </a:spcBef>
            </a:pPr>
            <a:endParaRPr lang="en-US" altLang="en-US" smtClean="0">
              <a:latin typeface="Arial" pitchFamily="34" charset="0"/>
            </a:endParaRPr>
          </a:p>
          <a:p>
            <a:pPr defTabSz="914400" eaLnBrk="1" hangingPunct="1">
              <a:spcBef>
                <a:spcPct val="0"/>
              </a:spcBef>
            </a:pPr>
            <a:r>
              <a:rPr lang="en-US" altLang="en-US" smtClean="0">
                <a:latin typeface="Arial" pitchFamily="34" charset="0"/>
              </a:rPr>
              <a:t>When we started the project, we thought the app data sending bit would be the easy part, and the interpretation of the data the challenge. We were wrong. But we’ve got a working prototype now, and it’s pretty cool. </a:t>
            </a:r>
          </a:p>
        </p:txBody>
      </p:sp>
      <p:sp>
        <p:nvSpPr>
          <p:cNvPr id="102404" name="Slide Number Placeholder 3"/>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37399669-5B89-4CEC-9820-EE4732FD6E21}" type="slidenum">
              <a:rPr lang="en-US" altLang="en-US">
                <a:latin typeface="Arial" pitchFamily="34" charset="0"/>
              </a:rPr>
              <a:pPr algn="r" eaLnBrk="1" hangingPunct="1">
                <a:spcBef>
                  <a:spcPct val="0"/>
                </a:spcBef>
              </a:pPr>
              <a:t>66</a:t>
            </a:fld>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Ro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pPr eaLnBrk="1" hangingPunct="1"/>
            <a:r>
              <a:rPr lang="en-US" altLang="en-US" smtClean="0"/>
              <a:t>Guayaquil is Ecuador’s largest city and primary sea port. It is located on the Guayas</a:t>
            </a:r>
          </a:p>
          <a:p>
            <a:pPr eaLnBrk="1" hangingPunct="1"/>
            <a:r>
              <a:rPr lang="en-US" altLang="en-US" smtClean="0"/>
              <a:t>River, which empties into the huge Gulf of Guayaquil along the country’s southern coastline. Throughout the Gulf, mangroves have been steadily converted to shrimp aquaculture ponds for producing farmed shrimp. In a 15-year period, coastal area developed for shrimp aquaculture grew by approximately 30 per cent, from 90 000 hectares (222 395 acres) in 1984 to 118 000 hectares (291 584 acres) in 2000 (CLIRSEN 2000). Roughly 70 per cent of Ecuador’s shrimp farming activities are located in the Gulf of Guayaquil.  In this pair of satellite images, the loss of mangroves and growth of the aquaculture industry can be seen along the coast and in the altered dendritic patterns (branching like a tree) of coastal waterways, especially those on the large island of Puna. Mangroves provide fish breeding grounds and wildlife habitat, act as natural barriers against storm surge, and filter groundwater.  Converting mangroves to aquaculture ponds has wide-reaching environmental implications.</a:t>
            </a:r>
          </a:p>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lIns="93026" tIns="46513" rIns="93026" bIns="46513"/>
          <a:lstStyle/>
          <a:p>
            <a:pPr defTabSz="914400" eaLnBrk="1" hangingPunct="1">
              <a:spcBef>
                <a:spcPct val="0"/>
              </a:spcBef>
            </a:pPr>
            <a:r>
              <a:rPr lang="en-US" altLang="en-US" smtClean="0">
                <a:latin typeface="Arial" pitchFamily="34" charset="0"/>
              </a:rPr>
              <a:t>So how do we get it. Create a drive cycle from data shows before. Then we feed that drive cycle into a simulation of a variety of electrified vehicles to see how they would perform under the same conditions. This take sinto account things that change range and efficiency, such as hills and aggressive driving style.  (TAKE THROUGH EACH ONE)</a:t>
            </a:r>
          </a:p>
          <a:p>
            <a:pPr defTabSz="914400" eaLnBrk="1" hangingPunct="1">
              <a:spcBef>
                <a:spcPct val="0"/>
              </a:spcBef>
            </a:pPr>
            <a:endParaRPr lang="en-US" altLang="en-US" smtClean="0">
              <a:latin typeface="Arial" pitchFamily="34" charset="0"/>
            </a:endParaRPr>
          </a:p>
          <a:p>
            <a:pPr defTabSz="914400" eaLnBrk="1" hangingPunct="1">
              <a:spcBef>
                <a:spcPct val="0"/>
              </a:spcBef>
            </a:pPr>
            <a:r>
              <a:rPr lang="en-US" altLang="en-US" smtClean="0">
                <a:latin typeface="Arial" pitchFamily="34" charset="0"/>
              </a:rPr>
              <a:t>CAVEATS: This is not accurate to within a 10</a:t>
            </a:r>
            <a:r>
              <a:rPr lang="en-US" altLang="en-US" baseline="30000" smtClean="0">
                <a:latin typeface="Arial" pitchFamily="34" charset="0"/>
              </a:rPr>
              <a:t>th</a:t>
            </a:r>
            <a:r>
              <a:rPr lang="en-US" altLang="en-US" smtClean="0">
                <a:latin typeface="Arial" pitchFamily="34" charset="0"/>
              </a:rPr>
              <a:t> of a mile. When we get our hands on vehicles, we’ll do calibration and I will be able to tell you the standard average. But it’s not perfect, and it’s not supposed to be. Simluations we have plenty of work to go, automation needs to be taken into account, and we need to understand what this is. We know a lot about the leaf and the volt. But unless Nissan and GM give up their computer models, which they won’t, we’re not going to get a 100% accurate modeling. Some people come up and say: oh have you taken into account that Berkeley is 8 degrees colder than Stanford. No, because the impact of that type of temperature swing is smaller than the impact of the assumptions we have to make about the cars. We’d like to get there eventually!</a:t>
            </a:r>
          </a:p>
          <a:p>
            <a:pPr defTabSz="914400" eaLnBrk="1" hangingPunct="1">
              <a:spcBef>
                <a:spcPct val="0"/>
              </a:spcBef>
            </a:pPr>
            <a:endParaRPr lang="en-US" altLang="en-US" smtClean="0">
              <a:latin typeface="Arial" pitchFamily="34" charset="0"/>
            </a:endParaRPr>
          </a:p>
          <a:p>
            <a:pPr defTabSz="914400" eaLnBrk="1" hangingPunct="1">
              <a:spcBef>
                <a:spcPct val="0"/>
              </a:spcBef>
            </a:pPr>
            <a:r>
              <a:rPr lang="en-US" altLang="en-US" smtClean="0">
                <a:latin typeface="Arial" pitchFamily="34" charset="0"/>
              </a:rPr>
              <a:t>More important: for the purpose of this tool, people don’t need that type of accuracy. Our system will warn people who are pushing limits not to. But it’s much more important to get that difference between the volt and the leaf, that understanding of the rhythm. Most </a:t>
            </a:r>
          </a:p>
        </p:txBody>
      </p:sp>
      <p:sp>
        <p:nvSpPr>
          <p:cNvPr id="103428" name="Slide Number Placeholder 3"/>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4FD2F16A-3694-4F91-B3D6-2E79D3F54BB6}" type="slidenum">
              <a:rPr lang="en-US" altLang="en-US">
                <a:latin typeface="Arial" pitchFamily="34" charset="0"/>
              </a:rPr>
              <a:pPr algn="r" eaLnBrk="1" hangingPunct="1">
                <a:spcBef>
                  <a:spcPct val="0"/>
                </a:spcBef>
              </a:pPr>
              <a:t>67</a:t>
            </a:fld>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p:spPr>
        <p:txBody>
          <a:bodyPr lIns="93026" tIns="46513" rIns="93026" bIns="46513"/>
          <a:lstStyle/>
          <a:p>
            <a:pPr defTabSz="914400" eaLnBrk="1" hangingPunct="1">
              <a:spcBef>
                <a:spcPct val="0"/>
              </a:spcBef>
              <a:buFontTx/>
              <a:buChar char="•"/>
            </a:pPr>
            <a:r>
              <a:rPr lang="en-US" altLang="en-US" smtClean="0">
                <a:solidFill>
                  <a:srgbClr val="898989"/>
                </a:solidFill>
                <a:latin typeface="Arial" pitchFamily="34" charset="0"/>
              </a:rPr>
              <a:t> </a:t>
            </a:r>
            <a:r>
              <a:rPr lang="en-US" altLang="en-US" b="1" smtClean="0">
                <a:solidFill>
                  <a:srgbClr val="898989"/>
                </a:solidFill>
                <a:latin typeface="Arial" pitchFamily="34" charset="0"/>
              </a:rPr>
              <a:t>Games are </a:t>
            </a:r>
            <a:r>
              <a:rPr lang="en-US" altLang="en-US" b="1" i="1" smtClean="0">
                <a:solidFill>
                  <a:srgbClr val="898989"/>
                </a:solidFill>
                <a:latin typeface="Arial" pitchFamily="34" charset="0"/>
              </a:rPr>
              <a:t>not just games</a:t>
            </a:r>
            <a:r>
              <a:rPr lang="en-US" altLang="en-US" smtClean="0">
                <a:solidFill>
                  <a:srgbClr val="898989"/>
                </a:solidFill>
                <a:latin typeface="Arial" pitchFamily="34" charset="0"/>
              </a:rPr>
              <a:t>: Games are often merged with websites, apps, competitions, and campaigns (on and offline)</a:t>
            </a:r>
          </a:p>
          <a:p>
            <a:pPr defTabSz="914400" eaLnBrk="1" hangingPunct="1">
              <a:spcBef>
                <a:spcPct val="0"/>
              </a:spcBef>
              <a:buFontTx/>
              <a:buChar char="•"/>
            </a:pPr>
            <a:r>
              <a:rPr lang="en-US" altLang="en-US" smtClean="0">
                <a:solidFill>
                  <a:srgbClr val="898989"/>
                </a:solidFill>
                <a:latin typeface="Arial" pitchFamily="34" charset="0"/>
              </a:rPr>
              <a:t> </a:t>
            </a:r>
            <a:r>
              <a:rPr lang="en-US" altLang="en-US" b="1" smtClean="0">
                <a:solidFill>
                  <a:srgbClr val="898989"/>
                </a:solidFill>
                <a:latin typeface="Arial" pitchFamily="34" charset="0"/>
              </a:rPr>
              <a:t>Social games are </a:t>
            </a:r>
            <a:r>
              <a:rPr lang="en-US" altLang="en-US" b="1" i="1" smtClean="0">
                <a:solidFill>
                  <a:srgbClr val="898989"/>
                </a:solidFill>
                <a:latin typeface="Arial" pitchFamily="34" charset="0"/>
              </a:rPr>
              <a:t>not new games</a:t>
            </a:r>
            <a:r>
              <a:rPr lang="en-US" altLang="en-US" smtClean="0">
                <a:solidFill>
                  <a:srgbClr val="898989"/>
                </a:solidFill>
                <a:latin typeface="Arial" pitchFamily="34" charset="0"/>
              </a:rPr>
              <a:t>: They are traditionally popular games that are either massively networked or played online with friends and family through social networking platforms.</a:t>
            </a:r>
          </a:p>
          <a:p>
            <a:pPr defTabSz="914400" eaLnBrk="1" hangingPunct="1">
              <a:spcBef>
                <a:spcPct val="0"/>
              </a:spcBef>
              <a:buFontTx/>
              <a:buChar char="•"/>
            </a:pPr>
            <a:r>
              <a:rPr lang="en-US" altLang="en-US" smtClean="0">
                <a:solidFill>
                  <a:srgbClr val="898989"/>
                </a:solidFill>
                <a:latin typeface="Arial" pitchFamily="34" charset="0"/>
              </a:rPr>
              <a:t> Individual game popularity is volatile, but </a:t>
            </a:r>
            <a:r>
              <a:rPr lang="en-US" altLang="en-US" b="1" smtClean="0">
                <a:solidFill>
                  <a:srgbClr val="898989"/>
                </a:solidFill>
                <a:latin typeface="Arial" pitchFamily="34" charset="0"/>
              </a:rPr>
              <a:t>game category popularity</a:t>
            </a:r>
            <a:r>
              <a:rPr lang="en-US" altLang="en-US" smtClean="0">
                <a:solidFill>
                  <a:srgbClr val="898989"/>
                </a:solidFill>
                <a:latin typeface="Arial" pitchFamily="34" charset="0"/>
              </a:rPr>
              <a:t> is more stable.</a:t>
            </a:r>
          </a:p>
          <a:p>
            <a:pPr defTabSz="914400" eaLnBrk="1" hangingPunct="1">
              <a:spcBef>
                <a:spcPct val="0"/>
              </a:spcBef>
              <a:buFontTx/>
              <a:buChar char="•"/>
            </a:pPr>
            <a:r>
              <a:rPr lang="en-US" altLang="en-US" smtClean="0">
                <a:solidFill>
                  <a:srgbClr val="898989"/>
                </a:solidFill>
                <a:latin typeface="Arial" pitchFamily="34" charset="0"/>
              </a:rPr>
              <a:t> </a:t>
            </a:r>
            <a:r>
              <a:rPr lang="en-US" altLang="en-US" b="1" smtClean="0">
                <a:solidFill>
                  <a:srgbClr val="898989"/>
                </a:solidFill>
                <a:latin typeface="Arial" pitchFamily="34" charset="0"/>
              </a:rPr>
              <a:t>“interactive applications and persuasive games”</a:t>
            </a:r>
            <a:r>
              <a:rPr lang="en-US" altLang="en-US" smtClean="0">
                <a:solidFill>
                  <a:srgbClr val="898989"/>
                </a:solidFill>
                <a:latin typeface="Arial" pitchFamily="34" charset="0"/>
              </a:rPr>
              <a:t>: The term that most correctly applies to what we are looking at here. This is the focus of Human Computer Interactions (HCI) and Ubiquitous Computing (UbiComp) experts focused on “eco-feedback” technologies.</a:t>
            </a:r>
          </a:p>
          <a:p>
            <a:pPr defTabSz="914400" eaLnBrk="1" hangingPunct="1">
              <a:spcBef>
                <a:spcPct val="0"/>
              </a:spcBef>
            </a:pPr>
            <a:endParaRPr lang="en-US" altLang="en-US" smtClean="0">
              <a:solidFill>
                <a:srgbClr val="898989"/>
              </a:solidFill>
              <a:latin typeface="Arial" pitchFamily="34" charset="0"/>
            </a:endParaRPr>
          </a:p>
          <a:p>
            <a:pPr defTabSz="914400" eaLnBrk="1" hangingPunct="1">
              <a:spcBef>
                <a:spcPct val="0"/>
              </a:spcBef>
            </a:pPr>
            <a:r>
              <a:rPr lang="en-US" altLang="en-US" smtClean="0">
                <a:solidFill>
                  <a:srgbClr val="898989"/>
                </a:solidFill>
                <a:latin typeface="Arial" pitchFamily="34" charset="0"/>
              </a:rPr>
              <a:t>** so, for purposes of this, we focus on mixed interactive apps and persuasive games that are social (or potentially so), as popular games today are generally played in some networked capacity. For this project, investigation of behavior change at both an individual and group level by way of game play naturally involves the ‘social game’.</a:t>
            </a:r>
          </a:p>
        </p:txBody>
      </p:sp>
      <p:sp>
        <p:nvSpPr>
          <p:cNvPr id="104452" name="Slide Number Placeholder 3"/>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26" tIns="46513" rIns="93026" bIns="46513" anchor="b"/>
          <a:lstStyle>
            <a:lvl1pPr defTabSz="930275" eaLnBrk="0" hangingPunct="0">
              <a:spcBef>
                <a:spcPct val="30000"/>
              </a:spcBef>
              <a:defRPr sz="1200">
                <a:solidFill>
                  <a:schemeClr val="tx1"/>
                </a:solidFill>
                <a:latin typeface="Calibri" pitchFamily="34" charset="0"/>
                <a:ea typeface="ＭＳ Ｐゴシック" pitchFamily="34" charset="-128"/>
              </a:defRPr>
            </a:lvl1pPr>
            <a:lvl2pPr marL="755650" indent="-290513" defTabSz="930275" eaLnBrk="0" hangingPunct="0">
              <a:spcBef>
                <a:spcPct val="30000"/>
              </a:spcBef>
              <a:defRPr sz="1200">
                <a:solidFill>
                  <a:schemeClr val="tx1"/>
                </a:solidFill>
                <a:latin typeface="Calibri" pitchFamily="34" charset="0"/>
                <a:ea typeface="ＭＳ Ｐゴシック" pitchFamily="34" charset="-128"/>
              </a:defRPr>
            </a:lvl2pPr>
            <a:lvl3pPr marL="1163638" indent="-233363" defTabSz="930275" eaLnBrk="0" hangingPunct="0">
              <a:spcBef>
                <a:spcPct val="30000"/>
              </a:spcBef>
              <a:defRPr sz="1200">
                <a:solidFill>
                  <a:schemeClr val="tx1"/>
                </a:solidFill>
                <a:latin typeface="Calibri" pitchFamily="34" charset="0"/>
                <a:ea typeface="ＭＳ Ｐゴシック" pitchFamily="34" charset="-128"/>
              </a:defRPr>
            </a:lvl3pPr>
            <a:lvl4pPr marL="1628775" indent="-233363" defTabSz="930275" eaLnBrk="0" hangingPunct="0">
              <a:spcBef>
                <a:spcPct val="30000"/>
              </a:spcBef>
              <a:defRPr sz="1200">
                <a:solidFill>
                  <a:schemeClr val="tx1"/>
                </a:solidFill>
                <a:latin typeface="Calibri" pitchFamily="34" charset="0"/>
                <a:ea typeface="ＭＳ Ｐゴシック" pitchFamily="34" charset="-128"/>
              </a:defRPr>
            </a:lvl4pPr>
            <a:lvl5pPr marL="2093913" indent="-233363" defTabSz="930275" eaLnBrk="0" hangingPunct="0">
              <a:spcBef>
                <a:spcPct val="30000"/>
              </a:spcBef>
              <a:defRPr sz="1200">
                <a:solidFill>
                  <a:schemeClr val="tx1"/>
                </a:solidFill>
                <a:latin typeface="Calibri" pitchFamily="34" charset="0"/>
                <a:ea typeface="ＭＳ Ｐゴシック" pitchFamily="34" charset="-128"/>
              </a:defRPr>
            </a:lvl5pPr>
            <a:lvl6pPr marL="25511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083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655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22713" indent="-233363" defTabSz="9302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D5052AF1-3DE7-4600-90EE-B3108D4B37A6}" type="slidenum">
              <a:rPr lang="en-US" altLang="en-US">
                <a:latin typeface="Arial" pitchFamily="34" charset="0"/>
              </a:rPr>
              <a:pPr algn="r" eaLnBrk="1" hangingPunct="1">
                <a:spcBef>
                  <a:spcPct val="0"/>
                </a:spcBef>
              </a:pPr>
              <a:t>68</a:t>
            </a:fld>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Rot="1" noChangeArrowheads="1" noTextEdit="1"/>
          </p:cNvSpPr>
          <p:nvPr>
            <p:ph type="sldImg"/>
          </p:nvPr>
        </p:nvSpPr>
        <p:spPr>
          <a:ln/>
        </p:spPr>
      </p:sp>
      <p:sp>
        <p:nvSpPr>
          <p:cNvPr id="105475"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Ro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pPr eaLnBrk="1" hangingPunct="1"/>
            <a:r>
              <a:rPr lang="en-US" altLang="en-US" smtClean="0"/>
              <a:t>Inaugurated on 21 April 1960, Brazil’s new capital of Brasilia began with a population of 140 000 and a master plan for carefully controlled growth and development that would limit the city to 500 000. Urban planner Lucio Costa and architect Oscar Niemeyer intended that every element—from the layout of the residential and administrative districts to the symmetry of the buildings themselves— should act in harmony with the city’s overall design. This consisted of a birdshaped core with residential areas situated between the encircling “arms” of Lake Paranoá. The city was a landmark in town planning and was recognized as a World Heritage site in 1987.  As these images reveal, unplanned urban developments arose at Brasilia’s fringes resulting in a collection of urban “satellites” around the city. Several new reservoirs have been constructed since Brasilia’s birth, but the National Park of Brasilia stands out as a densely vegetated expanse of dark green that has remained relatively unchanged. In 1970, the population of Brasilia and its satellites was roughly 500 000. The population now exceeds 2 000 000.</a:t>
            </a:r>
          </a:p>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Marcador de imagen de diapositiva"/>
          <p:cNvSpPr>
            <a:spLocks noGrp="1" noRot="1" noChangeAspect="1" noTextEdit="1"/>
          </p:cNvSpPr>
          <p:nvPr>
            <p:ph type="sldImg"/>
          </p:nvPr>
        </p:nvSpPr>
        <p:spPr>
          <a:xfrm>
            <a:off x="1176338" y="695325"/>
            <a:ext cx="4645025" cy="3482975"/>
          </a:xfrm>
          <a:ln/>
        </p:spPr>
      </p:sp>
      <p:sp>
        <p:nvSpPr>
          <p:cNvPr id="77827" name="2 Marcador de notas"/>
          <p:cNvSpPr>
            <a:spLocks noGrp="1"/>
          </p:cNvSpPr>
          <p:nvPr>
            <p:ph type="body" idx="1"/>
          </p:nvPr>
        </p:nvSpPr>
        <p:spPr>
          <a:xfrm>
            <a:off x="700088" y="4410075"/>
            <a:ext cx="5597525" cy="4178300"/>
          </a:xfrm>
          <a:noFill/>
        </p:spPr>
        <p:txBody>
          <a:bodyPr lIns="95679" tIns="47839" rIns="95679" bIns="47839"/>
          <a:lstStyle/>
          <a:p>
            <a:pPr defTabSz="914400" eaLnBrk="1" hangingPunct="1">
              <a:spcBef>
                <a:spcPct val="0"/>
              </a:spcBef>
            </a:pPr>
            <a:r>
              <a:rPr lang="es-CO" altLang="en-US" sz="1300" b="1" smtClean="0"/>
              <a:t>Más allá de la infraestructura</a:t>
            </a:r>
          </a:p>
          <a:p>
            <a:pPr defTabSz="914400" eaLnBrk="1" hangingPunct="1">
              <a:spcBef>
                <a:spcPct val="0"/>
              </a:spcBef>
            </a:pPr>
            <a:r>
              <a:rPr lang="es-CO" altLang="en-US" sz="1300" b="1" smtClean="0"/>
              <a:t>Gobierno abierto</a:t>
            </a:r>
          </a:p>
          <a:p>
            <a:pPr defTabSz="914400" eaLnBrk="1" hangingPunct="1">
              <a:spcBef>
                <a:spcPct val="0"/>
              </a:spcBef>
            </a:pPr>
            <a:r>
              <a:rPr lang="es-CO" altLang="en-US" sz="1300" smtClean="0"/>
              <a:t>La estrategia de gobierno abierto de Medellín Ciudad Inteligente está enfocada en la generación, promoción y posicionamiento de los datos abiertos (open data). Estamos convencidos de que la información generada por la Administración Municipal, otros entes estatales, la empresa privada y la academia debe estar libre y disponible para el uso y aprovechamiento de los ciudadanos.</a:t>
            </a:r>
          </a:p>
          <a:p>
            <a:pPr defTabSz="914400" eaLnBrk="1" hangingPunct="1">
              <a:spcBef>
                <a:spcPct val="0"/>
              </a:spcBef>
            </a:pPr>
            <a:r>
              <a:rPr lang="es-CO" altLang="en-US" sz="1300" smtClean="0"/>
              <a:t> </a:t>
            </a:r>
          </a:p>
          <a:p>
            <a:pPr defTabSz="914400" eaLnBrk="1" hangingPunct="1">
              <a:spcBef>
                <a:spcPct val="0"/>
              </a:spcBef>
            </a:pPr>
            <a:r>
              <a:rPr lang="es-CO" altLang="en-US" sz="1300" b="1" smtClean="0"/>
              <a:t>Participación ciudadana</a:t>
            </a:r>
          </a:p>
          <a:p>
            <a:pPr defTabSz="914400" eaLnBrk="1" hangingPunct="1">
              <a:spcBef>
                <a:spcPct val="0"/>
              </a:spcBef>
            </a:pPr>
            <a:r>
              <a:rPr lang="es-CO" altLang="en-US" sz="1300" smtClean="0"/>
              <a:t>Generar una cultura de la participación a través de espacios adecuados para la misma es un elemento indispensable de una ciudad inteligente. Este programa está comprometido con propiciar estos espacios, visibilizar las propuestas de los habitantes de Medellín y lograr que las mismas tengan un efecto visible en las políticas públicas de la ciudad.</a:t>
            </a:r>
          </a:p>
          <a:p>
            <a:pPr defTabSz="914400" eaLnBrk="1" hangingPunct="1">
              <a:spcBef>
                <a:spcPct val="0"/>
              </a:spcBef>
            </a:pPr>
            <a:r>
              <a:rPr lang="es-CO" altLang="en-US" sz="1300" smtClean="0"/>
              <a:t> </a:t>
            </a:r>
          </a:p>
          <a:p>
            <a:pPr defTabSz="914400" eaLnBrk="1" hangingPunct="1">
              <a:spcBef>
                <a:spcPct val="0"/>
              </a:spcBef>
            </a:pPr>
            <a:r>
              <a:rPr lang="es-CO" altLang="en-US" sz="1300" b="1" smtClean="0"/>
              <a:t>Innovación social</a:t>
            </a:r>
          </a:p>
          <a:p>
            <a:pPr defTabSz="914400" eaLnBrk="1" hangingPunct="1">
              <a:spcBef>
                <a:spcPct val="0"/>
              </a:spcBef>
            </a:pPr>
            <a:r>
              <a:rPr lang="es-CO" altLang="en-US" sz="1300" smtClean="0"/>
              <a:t>La capacidad de los individuos y las comunidades de transformar autónomamente sus propias realidades es una fuerza social invaluable que se ha potenciado gracias a las tecnologías de la información y la comunicación. En Medellín Ciudad Inteligente observamos cómo los ciudadanos están modificando su entorno, entendiendo sus particularidades y en ocasiones extrapolando soluciones para encontrar respuestas a la medida a nuestros propios problemas.</a:t>
            </a:r>
          </a:p>
          <a:p>
            <a:pPr defTabSz="914400" eaLnBrk="1" hangingPunct="1">
              <a:spcBef>
                <a:spcPct val="0"/>
              </a:spcBef>
            </a:pPr>
            <a:r>
              <a:rPr lang="es-CO" altLang="en-US" sz="1300" smtClean="0"/>
              <a:t> </a:t>
            </a:r>
          </a:p>
          <a:p>
            <a:pPr defTabSz="914400" eaLnBrk="1" hangingPunct="1">
              <a:spcBef>
                <a:spcPct val="0"/>
              </a:spcBef>
            </a:pPr>
            <a:r>
              <a:rPr lang="es-CO" altLang="en-US" sz="1300" b="1" smtClean="0"/>
              <a:t>Sostenibilidad</a:t>
            </a:r>
          </a:p>
          <a:p>
            <a:pPr defTabSz="914400" eaLnBrk="1" hangingPunct="1">
              <a:spcBef>
                <a:spcPct val="0"/>
              </a:spcBef>
            </a:pPr>
            <a:r>
              <a:rPr lang="es-CO" altLang="en-US" sz="1300" smtClean="0"/>
              <a:t>Una buena relación con nuestro entorno garantiza desarrollo y calidad de vida, por eso estamos convencidos de que todos los esfuerzos encaminados a la generación de la ciudad inteligente deben estar acompañados de un nuevo paradigma en el cual las comunidades armonicen sus acciones y su forma de vida con el medio ambiente.</a:t>
            </a:r>
          </a:p>
          <a:p>
            <a:pPr defTabSz="914400" eaLnBrk="1" hangingPunct="1">
              <a:spcBef>
                <a:spcPct val="0"/>
              </a:spcBef>
            </a:pPr>
            <a:endParaRPr lang="es-CO" altLang="en-US" sz="1300" b="1" smtClean="0"/>
          </a:p>
          <a:p>
            <a:pPr defTabSz="914400" eaLnBrk="1" hangingPunct="1">
              <a:spcBef>
                <a:spcPct val="0"/>
              </a:spcBef>
            </a:pPr>
            <a:r>
              <a:rPr lang="es-CO" altLang="en-US" sz="1300" b="1" smtClean="0"/>
              <a:t>PILARES ESTRATÉGICOS</a:t>
            </a:r>
          </a:p>
          <a:p>
            <a:pPr defTabSz="914400" eaLnBrk="1" hangingPunct="1">
              <a:spcBef>
                <a:spcPct val="0"/>
              </a:spcBef>
            </a:pPr>
            <a:endParaRPr lang="es-CO" altLang="en-US" sz="1300" b="1" smtClean="0"/>
          </a:p>
          <a:p>
            <a:pPr defTabSz="914400" eaLnBrk="1" hangingPunct="1">
              <a:spcBef>
                <a:spcPct val="0"/>
              </a:spcBef>
            </a:pPr>
            <a:r>
              <a:rPr lang="es-CO" altLang="en-US" sz="1300" b="1" smtClean="0"/>
              <a:t>Pilar de Apropiación</a:t>
            </a:r>
          </a:p>
          <a:p>
            <a:pPr defTabSz="914400" eaLnBrk="1" hangingPunct="1">
              <a:spcBef>
                <a:spcPct val="0"/>
              </a:spcBef>
            </a:pPr>
            <a:r>
              <a:rPr lang="es-CO" altLang="en-US" sz="1300" smtClean="0"/>
              <a:t>El acercamiento a las comunidades, la sensibilización frente a los recursos que la ciudad ofrece y la inclusión digital son un insumo básico para el empoderamiento de la ciudadanía y el diseño de soluciones pertinentes para los habitantes de Medellín. El pilar de Apropiación asume estos retos vitales para la construcción de una ciudad inteligente.</a:t>
            </a:r>
          </a:p>
          <a:p>
            <a:pPr defTabSz="914400" eaLnBrk="1" hangingPunct="1">
              <a:spcBef>
                <a:spcPct val="0"/>
              </a:spcBef>
            </a:pPr>
            <a:r>
              <a:rPr lang="es-CO" altLang="en-US" sz="1300" b="1" smtClean="0"/>
              <a:t>Pilar de Contenidos</a:t>
            </a:r>
          </a:p>
          <a:p>
            <a:pPr defTabSz="914400" eaLnBrk="1" hangingPunct="1">
              <a:spcBef>
                <a:spcPct val="0"/>
              </a:spcBef>
            </a:pPr>
            <a:r>
              <a:rPr lang="es-CO" altLang="en-US" sz="1300" smtClean="0"/>
              <a:t>El componente de Contenidos y servicios, le ofrece a la ciudadanía información complementada con herramientas en línea de última generación. El canal primario de este pilar es el portal Medellín Ciudad Inteligente, a través del cual se pretende potenciar la relación de los medellinenses con su entorno a través de información pertinente y servicios eficientes.</a:t>
            </a:r>
          </a:p>
          <a:p>
            <a:pPr defTabSz="914400" eaLnBrk="1" hangingPunct="1">
              <a:spcBef>
                <a:spcPct val="0"/>
              </a:spcBef>
            </a:pPr>
            <a:r>
              <a:rPr lang="es-CO" altLang="en-US" sz="1300" b="1" smtClean="0"/>
              <a:t>Pilar de Innovación Estratégica</a:t>
            </a:r>
          </a:p>
          <a:p>
            <a:pPr defTabSz="914400" eaLnBrk="1" hangingPunct="1">
              <a:spcBef>
                <a:spcPct val="0"/>
              </a:spcBef>
            </a:pPr>
            <a:r>
              <a:rPr lang="es-CO" altLang="en-US" sz="1300" smtClean="0"/>
              <a:t>En Medellín Ciudad Inteligente, el ciudadano se convierte en el centro de todas nuestras actividades. Es por ello que el Pilar de Innovación Estratégica desarrolla proyectos sociales, interfaces inteligentes y servicios digitales pensando siempre en los ciudadanos de Medellín, colaborando con el desarrollo social y construyendo la ciudad inteligente con la que todos soñamos.</a:t>
            </a:r>
          </a:p>
          <a:p>
            <a:pPr defTabSz="914400" eaLnBrk="1" hangingPunct="1">
              <a:spcBef>
                <a:spcPct val="0"/>
              </a:spcBef>
            </a:pPr>
            <a:r>
              <a:rPr lang="es-CO" altLang="en-US" sz="1300" b="1" smtClean="0"/>
              <a:t>Pilar de Comunicación Publica</a:t>
            </a:r>
          </a:p>
          <a:p>
            <a:pPr defTabSz="914400" eaLnBrk="1" hangingPunct="1">
              <a:spcBef>
                <a:spcPct val="0"/>
              </a:spcBef>
            </a:pPr>
            <a:r>
              <a:rPr lang="es-CO" altLang="en-US" sz="1300" smtClean="0"/>
              <a:t>Para garantizar la participación de la ciudadanía en la construcción de la estrategia Medellín Ciudad Inteligente, es vital la visibilización de los esfuerzos que se están realizando tanto desde el Programa como desde la ciudadanía. El pilar de Comunicación Pública está centrado en la generación de identidad y compromiso con la ciudad inteligente a través de herramientas comunicativas presenciales y virtuales.</a:t>
            </a:r>
          </a:p>
          <a:p>
            <a:pPr defTabSz="914400" eaLnBrk="1" hangingPunct="1">
              <a:spcBef>
                <a:spcPct val="0"/>
              </a:spcBef>
            </a:pPr>
            <a:endParaRPr lang="es-CO" altLang="en-US" smtClean="0"/>
          </a:p>
        </p:txBody>
      </p:sp>
      <p:sp>
        <p:nvSpPr>
          <p:cNvPr id="77828" name="3 Marcador de número de diapositiva"/>
          <p:cNvSpPr txBox="1">
            <a:spLocks noGrp="1"/>
          </p:cNvSpPr>
          <p:nvPr/>
        </p:nvSpPr>
        <p:spPr bwMode="auto">
          <a:xfrm>
            <a:off x="3963988" y="88185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79" tIns="47839" rIns="95679" bIns="47839" anchor="b"/>
          <a:lstStyle>
            <a:lvl1pPr defTabSz="1616075" eaLnBrk="0" hangingPunct="0">
              <a:spcBef>
                <a:spcPct val="30000"/>
              </a:spcBef>
              <a:defRPr sz="1200">
                <a:solidFill>
                  <a:schemeClr val="tx1"/>
                </a:solidFill>
                <a:latin typeface="Calibri" pitchFamily="34" charset="0"/>
                <a:ea typeface="ＭＳ Ｐゴシック" pitchFamily="34" charset="-128"/>
              </a:defRPr>
            </a:lvl1pPr>
            <a:lvl2pPr marL="735013" indent="-282575" defTabSz="1616075" eaLnBrk="0" hangingPunct="0">
              <a:spcBef>
                <a:spcPct val="30000"/>
              </a:spcBef>
              <a:defRPr sz="1200">
                <a:solidFill>
                  <a:schemeClr val="tx1"/>
                </a:solidFill>
                <a:latin typeface="Calibri" pitchFamily="34" charset="0"/>
                <a:ea typeface="ＭＳ Ｐゴシック" pitchFamily="34" charset="-128"/>
              </a:defRPr>
            </a:lvl2pPr>
            <a:lvl3pPr marL="1131888" indent="-227013" defTabSz="1616075" eaLnBrk="0" hangingPunct="0">
              <a:spcBef>
                <a:spcPct val="30000"/>
              </a:spcBef>
              <a:defRPr sz="1200">
                <a:solidFill>
                  <a:schemeClr val="tx1"/>
                </a:solidFill>
                <a:latin typeface="Calibri" pitchFamily="34" charset="0"/>
                <a:ea typeface="ＭＳ Ｐゴシック" pitchFamily="34" charset="-128"/>
              </a:defRPr>
            </a:lvl3pPr>
            <a:lvl4pPr marL="1584325" indent="-225425" defTabSz="1616075" eaLnBrk="0" hangingPunct="0">
              <a:spcBef>
                <a:spcPct val="30000"/>
              </a:spcBef>
              <a:defRPr sz="1200">
                <a:solidFill>
                  <a:schemeClr val="tx1"/>
                </a:solidFill>
                <a:latin typeface="Calibri" pitchFamily="34" charset="0"/>
                <a:ea typeface="ＭＳ Ｐゴシック" pitchFamily="34" charset="-128"/>
              </a:defRPr>
            </a:lvl4pPr>
            <a:lvl5pPr marL="2036763" indent="-225425" defTabSz="1616075" eaLnBrk="0" hangingPunct="0">
              <a:spcBef>
                <a:spcPct val="30000"/>
              </a:spcBef>
              <a:defRPr sz="1200">
                <a:solidFill>
                  <a:schemeClr val="tx1"/>
                </a:solidFill>
                <a:latin typeface="Calibri" pitchFamily="34" charset="0"/>
                <a:ea typeface="ＭＳ Ｐゴシック" pitchFamily="34" charset="-128"/>
              </a:defRPr>
            </a:lvl5pPr>
            <a:lvl6pPr marL="2493963" indent="-225425" defTabSz="161607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51163" indent="-225425" defTabSz="161607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08363" indent="-225425" defTabSz="161607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65563" indent="-225425" defTabSz="161607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6E625E2E-A042-4116-8AD8-72EB37C74789}" type="slidenum">
              <a:rPr lang="es-CO" altLang="en-US" sz="1300"/>
              <a:pPr algn="r" eaLnBrk="1" hangingPunct="1">
                <a:spcBef>
                  <a:spcPct val="0"/>
                </a:spcBef>
              </a:pPr>
              <a:t>11</a:t>
            </a:fld>
            <a:endParaRPr lang="es-CO"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3965575" y="-1588"/>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78851" name="Rectangle 3"/>
          <p:cNvSpPr>
            <a:spLocks noChangeArrowheads="1"/>
          </p:cNvSpPr>
          <p:nvPr/>
        </p:nvSpPr>
        <p:spPr bwMode="auto">
          <a:xfrm>
            <a:off x="3965575" y="8816975"/>
            <a:ext cx="3032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78852" name="Rectangle 4"/>
          <p:cNvSpPr>
            <a:spLocks noChangeArrowheads="1"/>
          </p:cNvSpPr>
          <p:nvPr/>
        </p:nvSpPr>
        <p:spPr bwMode="auto">
          <a:xfrm>
            <a:off x="0" y="8816975"/>
            <a:ext cx="303053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81" tIns="0" rIns="19381" bIns="0" anchor="b"/>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sz="1000" i="1">
                <a:latin typeface="Times New Roman" pitchFamily="18" charset="0"/>
              </a:rPr>
              <a:t>PRDEI, December 18, 1996</a:t>
            </a:r>
          </a:p>
        </p:txBody>
      </p:sp>
      <p:sp>
        <p:nvSpPr>
          <p:cNvPr id="78853" name="Rectangle 5"/>
          <p:cNvSpPr>
            <a:spLocks noChangeArrowheads="1"/>
          </p:cNvSpPr>
          <p:nvPr/>
        </p:nvSpPr>
        <p:spPr bwMode="auto">
          <a:xfrm>
            <a:off x="0" y="-1588"/>
            <a:ext cx="30305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78854" name="Rectangle 6"/>
          <p:cNvSpPr>
            <a:spLocks noRot="1" noChangeArrowheads="1" noTextEdit="1"/>
          </p:cNvSpPr>
          <p:nvPr>
            <p:ph type="sldImg"/>
          </p:nvPr>
        </p:nvSpPr>
        <p:spPr>
          <a:xfrm>
            <a:off x="1187450" y="703263"/>
            <a:ext cx="4624388" cy="3468687"/>
          </a:xfrm>
          <a:ln w="12700" cap="flat">
            <a:solidFill>
              <a:schemeClr val="tx1"/>
            </a:solidFill>
          </a:ln>
        </p:spPr>
      </p:sp>
      <p:sp>
        <p:nvSpPr>
          <p:cNvPr id="78855" name="Rectangle 7"/>
          <p:cNvSpPr>
            <a:spLocks noGrp="1" noChangeArrowheads="1"/>
          </p:cNvSpPr>
          <p:nvPr>
            <p:ph type="body" idx="1"/>
          </p:nvPr>
        </p:nvSpPr>
        <p:spPr>
          <a:xfrm>
            <a:off x="920750" y="4408488"/>
            <a:ext cx="5153025" cy="4178300"/>
          </a:xfrm>
          <a:noFill/>
          <a:extLst>
            <a:ext uri="{91240B29-F687-4F45-9708-019B960494DF}">
              <a14:hiddenLine xmlns:a14="http://schemas.microsoft.com/office/drawing/2010/main" w="12700">
                <a:solidFill>
                  <a:schemeClr val="tx1"/>
                </a:solidFill>
                <a:miter lim="800000"/>
                <a:headEnd/>
                <a:tailEnd/>
              </a14:hiddenLine>
            </a:ext>
          </a:extLst>
        </p:spPr>
        <p:txBody>
          <a:bodyPr lIns="92062" tIns="45223" rIns="92062" bIns="45223"/>
          <a:lstStyle/>
          <a:p>
            <a:pPr algn="just" eaLnBrk="1" hangingPunct="1"/>
            <a:r>
              <a:rPr lang="en-US" altLang="en-US" smtClean="0"/>
              <a:t>Joining Communities and Markets to the State produces a new model of pollution regulation.  In a world of multiple agents and multiple incentives, we  must rethink the regulator’s appropriate role in pollution management.  No longer is this role confined to producing, monitoring and enforcing rules and standards. Instead, the regulator can gain leverage through non-traditional programs which harness the power of communities and markets. There is ample room for information-oriented approaches such as voluntary participation/compliance programs and public disclosure of factories’ environmental performance. A broader implication is that one size no longer ‘fits all’ for regulatory policy design:  Optimal combinations of regulatory tools will depend on country-specific social, economic and institutional conditions.</a:t>
            </a:r>
          </a:p>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3965575" y="-1588"/>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79875" name="Rectangle 3"/>
          <p:cNvSpPr>
            <a:spLocks noChangeArrowheads="1"/>
          </p:cNvSpPr>
          <p:nvPr/>
        </p:nvSpPr>
        <p:spPr bwMode="auto">
          <a:xfrm>
            <a:off x="3965575" y="8816975"/>
            <a:ext cx="3032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79876" name="Rectangle 4"/>
          <p:cNvSpPr>
            <a:spLocks noChangeArrowheads="1"/>
          </p:cNvSpPr>
          <p:nvPr/>
        </p:nvSpPr>
        <p:spPr bwMode="auto">
          <a:xfrm>
            <a:off x="0" y="8816975"/>
            <a:ext cx="303053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81" tIns="0" rIns="19381" bIns="0" anchor="b"/>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sz="1000" i="1">
                <a:latin typeface="Times New Roman" pitchFamily="18" charset="0"/>
              </a:rPr>
              <a:t>PRDEI, December 18, 1996</a:t>
            </a:r>
          </a:p>
        </p:txBody>
      </p:sp>
      <p:sp>
        <p:nvSpPr>
          <p:cNvPr id="79877" name="Rectangle 5"/>
          <p:cNvSpPr>
            <a:spLocks noChangeArrowheads="1"/>
          </p:cNvSpPr>
          <p:nvPr/>
        </p:nvSpPr>
        <p:spPr bwMode="auto">
          <a:xfrm>
            <a:off x="0" y="-1588"/>
            <a:ext cx="30305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79878" name="Rectangle 6"/>
          <p:cNvSpPr>
            <a:spLocks noRot="1" noChangeArrowheads="1" noTextEdit="1"/>
          </p:cNvSpPr>
          <p:nvPr>
            <p:ph type="sldImg"/>
          </p:nvPr>
        </p:nvSpPr>
        <p:spPr>
          <a:xfrm>
            <a:off x="1187450" y="703263"/>
            <a:ext cx="4624388" cy="3468687"/>
          </a:xfrm>
          <a:ln w="12700" cap="flat">
            <a:solidFill>
              <a:schemeClr val="tx1"/>
            </a:solidFill>
          </a:ln>
        </p:spPr>
      </p:sp>
      <p:sp>
        <p:nvSpPr>
          <p:cNvPr id="79879" name="Rectangle 7"/>
          <p:cNvSpPr>
            <a:spLocks noGrp="1" noChangeArrowheads="1"/>
          </p:cNvSpPr>
          <p:nvPr>
            <p:ph type="body" idx="1"/>
          </p:nvPr>
        </p:nvSpPr>
        <p:spPr>
          <a:xfrm>
            <a:off x="920750" y="4408488"/>
            <a:ext cx="5153025" cy="4178300"/>
          </a:xfrm>
          <a:noFill/>
          <a:extLst>
            <a:ext uri="{91240B29-F687-4F45-9708-019B960494DF}">
              <a14:hiddenLine xmlns:a14="http://schemas.microsoft.com/office/drawing/2010/main" w="12700">
                <a:solidFill>
                  <a:schemeClr val="tx1"/>
                </a:solidFill>
                <a:miter lim="800000"/>
                <a:headEnd/>
                <a:tailEnd/>
              </a14:hiddenLine>
            </a:ext>
          </a:extLst>
        </p:spPr>
        <p:txBody>
          <a:bodyPr lIns="92062" tIns="45223" rIns="92062" bIns="45223"/>
          <a:lstStyle/>
          <a:p>
            <a:pPr algn="just" eaLnBrk="1" hangingPunct="1"/>
            <a:r>
              <a:rPr lang="en-US" altLang="en-US" smtClean="0"/>
              <a:t>In the traditional understanding of pollution control issues, the State holds center stage. Two principal agents -- Regulators and The Law -- are expected to set and enforce rules of environmental behavior.  In keeping with this understanding of the problem, the policy analysis literature has focused on appropriate roles for ‘ex ante’ regulation (standards vs. market-based instruments) and ‘ex post’ liability claims by injured parties.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965575" y="-1588"/>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0899" name="Rectangle 3"/>
          <p:cNvSpPr>
            <a:spLocks noChangeArrowheads="1"/>
          </p:cNvSpPr>
          <p:nvPr/>
        </p:nvSpPr>
        <p:spPr bwMode="auto">
          <a:xfrm>
            <a:off x="3965575" y="8816975"/>
            <a:ext cx="3032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0900" name="Rectangle 4"/>
          <p:cNvSpPr>
            <a:spLocks noChangeArrowheads="1"/>
          </p:cNvSpPr>
          <p:nvPr/>
        </p:nvSpPr>
        <p:spPr bwMode="auto">
          <a:xfrm>
            <a:off x="0" y="8816975"/>
            <a:ext cx="303053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81" tIns="0" rIns="19381" bIns="0" anchor="b"/>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sz="1000" i="1">
                <a:latin typeface="Times New Roman" pitchFamily="18" charset="0"/>
              </a:rPr>
              <a:t>PRDEI, December 18, 1996</a:t>
            </a:r>
          </a:p>
        </p:txBody>
      </p:sp>
      <p:sp>
        <p:nvSpPr>
          <p:cNvPr id="80901" name="Rectangle 5"/>
          <p:cNvSpPr>
            <a:spLocks noChangeArrowheads="1"/>
          </p:cNvSpPr>
          <p:nvPr/>
        </p:nvSpPr>
        <p:spPr bwMode="auto">
          <a:xfrm>
            <a:off x="0" y="-1588"/>
            <a:ext cx="30305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0902" name="Rectangle 6"/>
          <p:cNvSpPr>
            <a:spLocks noRot="1" noChangeArrowheads="1" noTextEdit="1"/>
          </p:cNvSpPr>
          <p:nvPr>
            <p:ph type="sldImg"/>
          </p:nvPr>
        </p:nvSpPr>
        <p:spPr>
          <a:xfrm>
            <a:off x="1187450" y="703263"/>
            <a:ext cx="4624388" cy="3468687"/>
          </a:xfrm>
          <a:ln w="12700" cap="flat">
            <a:solidFill>
              <a:schemeClr val="tx1"/>
            </a:solidFill>
          </a:ln>
        </p:spPr>
      </p:sp>
      <p:sp>
        <p:nvSpPr>
          <p:cNvPr id="80903" name="Rectangle 7"/>
          <p:cNvSpPr>
            <a:spLocks noGrp="1" noChangeArrowheads="1"/>
          </p:cNvSpPr>
          <p:nvPr>
            <p:ph type="body" idx="1"/>
          </p:nvPr>
        </p:nvSpPr>
        <p:spPr>
          <a:xfrm>
            <a:off x="920750" y="4408488"/>
            <a:ext cx="5153025" cy="4178300"/>
          </a:xfrm>
          <a:noFill/>
          <a:extLst>
            <a:ext uri="{91240B29-F687-4F45-9708-019B960494DF}">
              <a14:hiddenLine xmlns:a14="http://schemas.microsoft.com/office/drawing/2010/main" w="12700">
                <a:solidFill>
                  <a:schemeClr val="tx1"/>
                </a:solidFill>
                <a:miter lim="800000"/>
                <a:headEnd/>
                <a:tailEnd/>
              </a14:hiddenLine>
            </a:ext>
          </a:extLst>
        </p:spPr>
        <p:txBody>
          <a:bodyPr lIns="92062" tIns="45223" rIns="92062" bIns="45223"/>
          <a:lstStyle/>
          <a:p>
            <a:pPr algn="just" eaLnBrk="1" hangingPunct="1"/>
            <a:r>
              <a:rPr lang="en-US" altLang="en-US" smtClean="0"/>
              <a:t>Recent evidence from Asia, Latin America and North America suggests that neighboring communities can have a powerful influence on factories’ environmental performance. Communities which are richer, better educated, and more organized find many ways of enforcing environmental norms.  Where formal regulators are present, communities use the political process to influence the tightness of enforcement.</a:t>
            </a:r>
          </a:p>
          <a:p>
            <a:pPr algn="just" eaLnBrk="1" hangingPunct="1"/>
            <a:r>
              <a:rPr lang="en-US" altLang="en-US" smtClean="0"/>
              <a:t>Where formal regulators are absent or ineffective, ‘informal regulation’ is implemented through community groups or NGOs.  The agents of informal regulation vary from country to country -- local religious institutions, social organizations, community leaders, citizens’ movements or politicians.  Factories negotiate directly with local communities, responding to social norms and/or explicit or implicit threats of social, political or physical sanctions if they fail to reduce the damages caused by their emissions.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3965575" y="-1588"/>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1923" name="Rectangle 3"/>
          <p:cNvSpPr>
            <a:spLocks noChangeArrowheads="1"/>
          </p:cNvSpPr>
          <p:nvPr/>
        </p:nvSpPr>
        <p:spPr bwMode="auto">
          <a:xfrm>
            <a:off x="3965575" y="8816975"/>
            <a:ext cx="30321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1924" name="Rectangle 4"/>
          <p:cNvSpPr>
            <a:spLocks noChangeArrowheads="1"/>
          </p:cNvSpPr>
          <p:nvPr/>
        </p:nvSpPr>
        <p:spPr bwMode="auto">
          <a:xfrm>
            <a:off x="0" y="8816975"/>
            <a:ext cx="3030538"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381" tIns="0" rIns="19381" bIns="0" anchor="b"/>
          <a:lstStyle>
            <a:lvl1pPr defTabSz="465138" eaLnBrk="0" hangingPunct="0">
              <a:spcBef>
                <a:spcPct val="30000"/>
              </a:spcBef>
              <a:defRPr sz="1200">
                <a:solidFill>
                  <a:schemeClr val="tx1"/>
                </a:solidFill>
                <a:latin typeface="Calibri" pitchFamily="34" charset="0"/>
                <a:ea typeface="ＭＳ Ｐゴシック" pitchFamily="34" charset="-128"/>
              </a:defRPr>
            </a:lvl1pPr>
            <a:lvl2pPr marL="742950" indent="-285750" defTabSz="465138" eaLnBrk="0" hangingPunct="0">
              <a:spcBef>
                <a:spcPct val="30000"/>
              </a:spcBef>
              <a:defRPr sz="1200">
                <a:solidFill>
                  <a:schemeClr val="tx1"/>
                </a:solidFill>
                <a:latin typeface="Calibri" pitchFamily="34" charset="0"/>
                <a:ea typeface="ＭＳ Ｐゴシック" pitchFamily="34" charset="-128"/>
              </a:defRPr>
            </a:lvl2pPr>
            <a:lvl3pPr marL="1143000" indent="-228600" defTabSz="465138" eaLnBrk="0" hangingPunct="0">
              <a:spcBef>
                <a:spcPct val="30000"/>
              </a:spcBef>
              <a:defRPr sz="1200">
                <a:solidFill>
                  <a:schemeClr val="tx1"/>
                </a:solidFill>
                <a:latin typeface="Calibri" pitchFamily="34" charset="0"/>
                <a:ea typeface="ＭＳ Ｐゴシック" pitchFamily="34" charset="-128"/>
              </a:defRPr>
            </a:lvl3pPr>
            <a:lvl4pPr marL="1600200" indent="-228600" defTabSz="465138" eaLnBrk="0" hangingPunct="0">
              <a:spcBef>
                <a:spcPct val="30000"/>
              </a:spcBef>
              <a:defRPr sz="1200">
                <a:solidFill>
                  <a:schemeClr val="tx1"/>
                </a:solidFill>
                <a:latin typeface="Calibri" pitchFamily="34" charset="0"/>
                <a:ea typeface="ＭＳ Ｐゴシック" pitchFamily="34" charset="-128"/>
              </a:defRPr>
            </a:lvl4pPr>
            <a:lvl5pPr marL="2057400" indent="-228600" defTabSz="465138" eaLnBrk="0" hangingPunct="0">
              <a:spcBef>
                <a:spcPct val="30000"/>
              </a:spcBef>
              <a:defRPr sz="1200">
                <a:solidFill>
                  <a:schemeClr val="tx1"/>
                </a:solidFill>
                <a:latin typeface="Calibri" pitchFamily="34" charset="0"/>
                <a:ea typeface="ＭＳ Ｐゴシック" pitchFamily="34" charset="-128"/>
              </a:defRPr>
            </a:lvl5pPr>
            <a:lvl6pPr marL="25146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6513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r>
              <a:rPr lang="en-US" altLang="en-US" sz="1000" i="1">
                <a:latin typeface="Times New Roman" pitchFamily="18" charset="0"/>
              </a:rPr>
              <a:t>PRDEI, December 18, 1996</a:t>
            </a:r>
          </a:p>
        </p:txBody>
      </p:sp>
      <p:sp>
        <p:nvSpPr>
          <p:cNvPr id="81925" name="Rectangle 5"/>
          <p:cNvSpPr>
            <a:spLocks noChangeArrowheads="1"/>
          </p:cNvSpPr>
          <p:nvPr/>
        </p:nvSpPr>
        <p:spPr bwMode="auto">
          <a:xfrm>
            <a:off x="0" y="-1588"/>
            <a:ext cx="30305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endParaRPr lang="en-US" altLang="en-US" sz="1800">
              <a:latin typeface="Arial" pitchFamily="34" charset="0"/>
            </a:endParaRPr>
          </a:p>
        </p:txBody>
      </p:sp>
      <p:sp>
        <p:nvSpPr>
          <p:cNvPr id="81926" name="Rectangle 6"/>
          <p:cNvSpPr>
            <a:spLocks noRot="1" noChangeArrowheads="1" noTextEdit="1"/>
          </p:cNvSpPr>
          <p:nvPr>
            <p:ph type="sldImg"/>
          </p:nvPr>
        </p:nvSpPr>
        <p:spPr>
          <a:xfrm>
            <a:off x="1187450" y="703263"/>
            <a:ext cx="4624388" cy="3468687"/>
          </a:xfrm>
          <a:ln w="12700" cap="flat">
            <a:solidFill>
              <a:schemeClr val="tx1"/>
            </a:solidFill>
          </a:ln>
        </p:spPr>
      </p:sp>
      <p:sp>
        <p:nvSpPr>
          <p:cNvPr id="81927" name="Rectangle 7"/>
          <p:cNvSpPr>
            <a:spLocks noGrp="1" noChangeArrowheads="1"/>
          </p:cNvSpPr>
          <p:nvPr>
            <p:ph type="body" idx="1"/>
          </p:nvPr>
        </p:nvSpPr>
        <p:spPr>
          <a:xfrm>
            <a:off x="920750" y="4408488"/>
            <a:ext cx="5153025" cy="4178300"/>
          </a:xfrm>
          <a:noFill/>
          <a:extLst>
            <a:ext uri="{91240B29-F687-4F45-9708-019B960494DF}">
              <a14:hiddenLine xmlns:a14="http://schemas.microsoft.com/office/drawing/2010/main" w="12700">
                <a:solidFill>
                  <a:schemeClr val="tx1"/>
                </a:solidFill>
                <a:miter lim="800000"/>
                <a:headEnd/>
                <a:tailEnd/>
              </a14:hiddenLine>
            </a:ext>
          </a:extLst>
        </p:spPr>
        <p:txBody>
          <a:bodyPr lIns="92062" tIns="45223" rIns="92062" bIns="45223"/>
          <a:lstStyle/>
          <a:p>
            <a:pPr algn="just" eaLnBrk="1" hangingPunct="1"/>
            <a:r>
              <a:rPr lang="en-US" altLang="en-US" smtClean="0"/>
              <a:t>Factories operate in local, national and international markets, where many agents can affect revenues and costs. Environmental considerations now affect the decisions of these agents. In both industrial and developing countries, environmentalism in the middle and upper classes is a significant factor in consumer decisions.  The importance of investor interest has also increased, with the growth of new stock markets and the internationalization of investment.  Public knowledge a firm’s environmental performance may translate to large expected gains or losses over time.</a:t>
            </a:r>
          </a:p>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3FBA193-858C-47CC-867D-3C08EBC7DC85}" type="datetime1">
              <a:rPr lang="en-US" altLang="en-US"/>
              <a:pPr>
                <a:defRPr/>
              </a:pPr>
              <a:t>12/2/2014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DA92C173-D935-4804-92DF-33F8241B3E3A}" type="slidenum">
              <a:rPr lang="en-US" altLang="en-US"/>
              <a:pPr>
                <a:defRPr/>
              </a:pPr>
              <a:t>‹#›</a:t>
            </a:fld>
            <a:endParaRPr lang="en-US" altLang="en-US"/>
          </a:p>
        </p:txBody>
      </p:sp>
    </p:spTree>
    <p:extLst>
      <p:ext uri="{BB962C8B-B14F-4D97-AF65-F5344CB8AC3E}">
        <p14:creationId xmlns:p14="http://schemas.microsoft.com/office/powerpoint/2010/main" val="47890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A5B9DC-998F-4158-956D-B0E4EB6622BF}" type="datetime1">
              <a:rPr lang="en-US" altLang="en-US"/>
              <a:pPr>
                <a:defRPr/>
              </a:pPr>
              <a:t>12/2/2014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0848DD1-0E14-46FC-887D-8778ECECF6FC}" type="slidenum">
              <a:rPr lang="en-US" altLang="en-US"/>
              <a:pPr>
                <a:defRPr/>
              </a:pPr>
              <a:t>‹#›</a:t>
            </a:fld>
            <a:endParaRPr lang="en-US" altLang="en-US"/>
          </a:p>
        </p:txBody>
      </p:sp>
    </p:spTree>
    <p:extLst>
      <p:ext uri="{BB962C8B-B14F-4D97-AF65-F5344CB8AC3E}">
        <p14:creationId xmlns:p14="http://schemas.microsoft.com/office/powerpoint/2010/main" val="2835684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B9FFD-8EAE-4DC2-BDAF-19A103BF68F3}" type="datetime1">
              <a:rPr lang="en-US" altLang="en-US"/>
              <a:pPr>
                <a:defRPr/>
              </a:pPr>
              <a:t>12/2/2014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48F821F5-F12C-4A2F-89A0-A339244511CA}" type="slidenum">
              <a:rPr lang="en-US" altLang="en-US"/>
              <a:pPr>
                <a:defRPr/>
              </a:pPr>
              <a:t>‹#›</a:t>
            </a:fld>
            <a:endParaRPr lang="en-US" altLang="en-US"/>
          </a:p>
        </p:txBody>
      </p:sp>
    </p:spTree>
    <p:extLst>
      <p:ext uri="{BB962C8B-B14F-4D97-AF65-F5344CB8AC3E}">
        <p14:creationId xmlns:p14="http://schemas.microsoft.com/office/powerpoint/2010/main" val="2603008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 y="838200"/>
            <a:ext cx="8610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D0724B9B-969D-4EC3-AC22-33AD02A421C6}" type="datetime1">
              <a:rPr lang="en-US" altLang="en-US"/>
              <a:pPr>
                <a:defRPr/>
              </a:pPr>
              <a:t>12/2/2014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158B1890-4CB7-4589-90F5-F8E435E9C171}" type="slidenum">
              <a:rPr lang="en-US" altLang="en-US"/>
              <a:pPr>
                <a:defRPr/>
              </a:pPr>
              <a:t>‹#›</a:t>
            </a:fld>
            <a:endParaRPr lang="en-US" altLang="en-US"/>
          </a:p>
        </p:txBody>
      </p:sp>
    </p:spTree>
    <p:extLst>
      <p:ext uri="{BB962C8B-B14F-4D97-AF65-F5344CB8AC3E}">
        <p14:creationId xmlns:p14="http://schemas.microsoft.com/office/powerpoint/2010/main" val="2696400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 y="8382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4038600" cy="4191000"/>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fld id="{AFBBC7F6-179C-4B7F-9CD3-C93D6E603E1F}" type="datetime1">
              <a:rPr lang="en-US" altLang="en-US"/>
              <a:pPr>
                <a:defRPr/>
              </a:pPr>
              <a:t>12/2/2014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C2FE23D7-676A-4853-A739-460EAE26368C}" type="slidenum">
              <a:rPr lang="en-US" altLang="en-US"/>
              <a:pPr>
                <a:defRPr/>
              </a:pPr>
              <a:t>‹#›</a:t>
            </a:fld>
            <a:endParaRPr lang="en-US" altLang="en-US"/>
          </a:p>
        </p:txBody>
      </p:sp>
    </p:spTree>
    <p:extLst>
      <p:ext uri="{BB962C8B-B14F-4D97-AF65-F5344CB8AC3E}">
        <p14:creationId xmlns:p14="http://schemas.microsoft.com/office/powerpoint/2010/main" val="43310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8382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29E15D5-2B2F-437A-A3F6-809E38C565D4}" type="datetime1">
              <a:rPr lang="en-US" altLang="en-US"/>
              <a:pPr>
                <a:defRPr/>
              </a:pPr>
              <a:t>12/2/2014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CF133180-F780-4C15-AFE9-66E4FC655735}" type="slidenum">
              <a:rPr lang="en-US" altLang="en-US"/>
              <a:pPr>
                <a:defRPr/>
              </a:pPr>
              <a:t>‹#›</a:t>
            </a:fld>
            <a:endParaRPr lang="en-US" altLang="en-US"/>
          </a:p>
        </p:txBody>
      </p:sp>
    </p:spTree>
    <p:extLst>
      <p:ext uri="{BB962C8B-B14F-4D97-AF65-F5344CB8AC3E}">
        <p14:creationId xmlns:p14="http://schemas.microsoft.com/office/powerpoint/2010/main" val="2328186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 y="8382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4191000"/>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fld id="{F393CCE3-4417-4A3E-A901-EF0BEF15BE39}" type="datetime1">
              <a:rPr lang="en-US" altLang="en-US"/>
              <a:pPr>
                <a:defRPr/>
              </a:pPr>
              <a:t>12/2/2014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4EA0F16B-8690-4342-92B6-6EC747449C4A}" type="slidenum">
              <a:rPr lang="en-US" altLang="en-US"/>
              <a:pPr>
                <a:defRPr/>
              </a:pPr>
              <a:t>‹#›</a:t>
            </a:fld>
            <a:endParaRPr lang="en-US" altLang="en-US"/>
          </a:p>
        </p:txBody>
      </p:sp>
    </p:spTree>
    <p:extLst>
      <p:ext uri="{BB962C8B-B14F-4D97-AF65-F5344CB8AC3E}">
        <p14:creationId xmlns:p14="http://schemas.microsoft.com/office/powerpoint/2010/main" val="328348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457EA5A-EAC0-425A-B660-556ECFB92564}" type="datetime1">
              <a:rPr lang="en-US" altLang="en-US"/>
              <a:pPr>
                <a:defRPr/>
              </a:pPr>
              <a:t>12/2/2014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42596DD1-6205-47B4-A6E9-3E27E714EE21}" type="slidenum">
              <a:rPr lang="en-US" altLang="en-US"/>
              <a:pPr>
                <a:defRPr/>
              </a:pPr>
              <a:t>‹#›</a:t>
            </a:fld>
            <a:endParaRPr lang="en-US" altLang="en-US"/>
          </a:p>
        </p:txBody>
      </p:sp>
    </p:spTree>
    <p:extLst>
      <p:ext uri="{BB962C8B-B14F-4D97-AF65-F5344CB8AC3E}">
        <p14:creationId xmlns:p14="http://schemas.microsoft.com/office/powerpoint/2010/main" val="2175930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3141FA6-457A-4CDC-A858-D8401B0F26AB}" type="datetime1">
              <a:rPr lang="en-US" altLang="en-US"/>
              <a:pPr>
                <a:defRPr/>
              </a:pPr>
              <a:t>12/2/2014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DC9AAC6-C1BF-4EF1-B2E1-3187C44D0E66}" type="slidenum">
              <a:rPr lang="en-US" altLang="en-US"/>
              <a:pPr>
                <a:defRPr/>
              </a:pPr>
              <a:t>‹#›</a:t>
            </a:fld>
            <a:endParaRPr lang="en-US" altLang="en-US"/>
          </a:p>
        </p:txBody>
      </p:sp>
    </p:spTree>
    <p:extLst>
      <p:ext uri="{BB962C8B-B14F-4D97-AF65-F5344CB8AC3E}">
        <p14:creationId xmlns:p14="http://schemas.microsoft.com/office/powerpoint/2010/main" val="2431873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1CC2EE-4407-4759-8349-B29884302EB7}" type="datetime1">
              <a:rPr lang="en-US" altLang="en-US"/>
              <a:pPr>
                <a:defRPr/>
              </a:pPr>
              <a:t>12/2/2014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EE16C340-B7D4-491E-B3B6-53614B04BBCB}" type="slidenum">
              <a:rPr lang="en-US" altLang="en-US"/>
              <a:pPr>
                <a:defRPr/>
              </a:pPr>
              <a:t>‹#›</a:t>
            </a:fld>
            <a:endParaRPr lang="en-US" altLang="en-US"/>
          </a:p>
        </p:txBody>
      </p:sp>
    </p:spTree>
    <p:extLst>
      <p:ext uri="{BB962C8B-B14F-4D97-AF65-F5344CB8AC3E}">
        <p14:creationId xmlns:p14="http://schemas.microsoft.com/office/powerpoint/2010/main" val="645108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CE0670-871F-4E7A-AE3D-60BDD21B4C8E}" type="datetime1">
              <a:rPr lang="en-US" altLang="en-US"/>
              <a:pPr>
                <a:defRPr/>
              </a:pPr>
              <a:t>12/2/2014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3C18D981-A1CD-4BAE-8E85-49D668A8AF4F}" type="slidenum">
              <a:rPr lang="en-US" altLang="en-US"/>
              <a:pPr>
                <a:defRPr/>
              </a:pPr>
              <a:t>‹#›</a:t>
            </a:fld>
            <a:endParaRPr lang="en-US" altLang="en-US"/>
          </a:p>
        </p:txBody>
      </p:sp>
    </p:spTree>
    <p:extLst>
      <p:ext uri="{BB962C8B-B14F-4D97-AF65-F5344CB8AC3E}">
        <p14:creationId xmlns:p14="http://schemas.microsoft.com/office/powerpoint/2010/main" val="65091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89DF12-2EA7-4356-B04F-6CFCB03AFE22}" type="datetime1">
              <a:rPr lang="en-US" altLang="en-US"/>
              <a:pPr>
                <a:defRPr/>
              </a:pPr>
              <a:t>12/2/2014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605AAD7B-06A3-4545-9BAC-7C64EA65473A}" type="slidenum">
              <a:rPr lang="en-US" altLang="en-US"/>
              <a:pPr>
                <a:defRPr/>
              </a:pPr>
              <a:t>‹#›</a:t>
            </a:fld>
            <a:endParaRPr lang="en-US" altLang="en-US"/>
          </a:p>
        </p:txBody>
      </p:sp>
    </p:spTree>
    <p:extLst>
      <p:ext uri="{BB962C8B-B14F-4D97-AF65-F5344CB8AC3E}">
        <p14:creationId xmlns:p14="http://schemas.microsoft.com/office/powerpoint/2010/main" val="213185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E3B40C-B7CE-40C1-83A2-501DFBFD8881}" type="datetime1">
              <a:rPr lang="en-US" altLang="en-US"/>
              <a:pPr>
                <a:defRPr/>
              </a:pPr>
              <a:t>12/2/2014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DA14ADFC-8CAA-4400-B2A0-D4948B3457EC}" type="slidenum">
              <a:rPr lang="en-US" altLang="en-US"/>
              <a:pPr>
                <a:defRPr/>
              </a:pPr>
              <a:t>‹#›</a:t>
            </a:fld>
            <a:endParaRPr lang="en-US" altLang="en-US"/>
          </a:p>
        </p:txBody>
      </p:sp>
    </p:spTree>
    <p:extLst>
      <p:ext uri="{BB962C8B-B14F-4D97-AF65-F5344CB8AC3E}">
        <p14:creationId xmlns:p14="http://schemas.microsoft.com/office/powerpoint/2010/main" val="3870237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5EC5AA-40CC-42C8-8643-016FC632637F}" type="datetime1">
              <a:rPr lang="en-US" altLang="en-US"/>
              <a:pPr>
                <a:defRPr/>
              </a:pPr>
              <a:t>12/2/2014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D6BA6AF7-ED6D-4527-87D9-A17E1B6330EE}" type="slidenum">
              <a:rPr lang="en-US" altLang="en-US"/>
              <a:pPr>
                <a:defRPr/>
              </a:pPr>
              <a:t>‹#›</a:t>
            </a:fld>
            <a:endParaRPr lang="en-US" altLang="en-US"/>
          </a:p>
        </p:txBody>
      </p:sp>
    </p:spTree>
    <p:extLst>
      <p:ext uri="{BB962C8B-B14F-4D97-AF65-F5344CB8AC3E}">
        <p14:creationId xmlns:p14="http://schemas.microsoft.com/office/powerpoint/2010/main" val="1382867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B3C72B-C633-4237-954D-EB5155287CDE}" type="datetime1">
              <a:rPr lang="en-US" altLang="en-US"/>
              <a:pPr>
                <a:defRPr/>
              </a:pPr>
              <a:t>12/2/2014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B5C3D117-C71D-4126-B1AB-63F3FCFCE044}" type="slidenum">
              <a:rPr lang="en-US" altLang="en-US"/>
              <a:pPr>
                <a:defRPr/>
              </a:pPr>
              <a:t>‹#›</a:t>
            </a:fld>
            <a:endParaRPr lang="en-US" altLang="en-US"/>
          </a:p>
        </p:txBody>
      </p:sp>
    </p:spTree>
    <p:extLst>
      <p:ext uri="{BB962C8B-B14F-4D97-AF65-F5344CB8AC3E}">
        <p14:creationId xmlns:p14="http://schemas.microsoft.com/office/powerpoint/2010/main" val="259741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 y="838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981200"/>
            <a:ext cx="822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B08AB43B-5E59-45A1-8AC9-FF02F2257E0D}" type="datetime1">
              <a:rPr lang="en-US" altLang="en-US"/>
              <a:pPr>
                <a:defRPr/>
              </a:pPr>
              <a:t>12/2/2014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BAB02C0D-721F-42AF-9E5B-640B351EB6EB}" type="slidenum">
              <a:rPr lang="en-US" altLang="en-US"/>
              <a:pPr>
                <a:defRPr/>
              </a:pPr>
              <a:t>‹#›</a:t>
            </a:fld>
            <a:endParaRPr lang="en-US" altLang="en-US"/>
          </a:p>
        </p:txBody>
      </p:sp>
      <p:pic>
        <p:nvPicPr>
          <p:cNvPr id="1031" name="Picture 15" descr="insidebar_eng_blu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457200" rtl="0" eaLnBrk="0" fontAlgn="base" hangingPunct="0">
        <a:spcBef>
          <a:spcPct val="0"/>
        </a:spcBef>
        <a:spcAft>
          <a:spcPct val="0"/>
        </a:spcAft>
        <a:defRPr sz="4400" b="1" kern="1200">
          <a:solidFill>
            <a:schemeClr val="tx1"/>
          </a:solidFill>
          <a:latin typeface="+mj-lt"/>
          <a:ea typeface="ＭＳ Ｐゴシック" pitchFamily="-112" charset="-128"/>
          <a:cs typeface="ＭＳ Ｐゴシック" pitchFamily="-112" charset="-128"/>
        </a:defRPr>
      </a:lvl1pPr>
      <a:lvl2pPr algn="l" defTabSz="457200" rtl="0" eaLnBrk="0" fontAlgn="base" hangingPunct="0">
        <a:spcBef>
          <a:spcPct val="0"/>
        </a:spcBef>
        <a:spcAft>
          <a:spcPct val="0"/>
        </a:spcAft>
        <a:defRPr sz="4400" b="1">
          <a:solidFill>
            <a:schemeClr val="tx1"/>
          </a:solidFill>
          <a:latin typeface="Calibri" pitchFamily="-112" charset="0"/>
          <a:ea typeface="ＭＳ Ｐゴシック" pitchFamily="-112" charset="-128"/>
          <a:cs typeface="ＭＳ Ｐゴシック" pitchFamily="-112" charset="-128"/>
        </a:defRPr>
      </a:lvl2pPr>
      <a:lvl3pPr algn="l" defTabSz="457200" rtl="0" eaLnBrk="0" fontAlgn="base" hangingPunct="0">
        <a:spcBef>
          <a:spcPct val="0"/>
        </a:spcBef>
        <a:spcAft>
          <a:spcPct val="0"/>
        </a:spcAft>
        <a:defRPr sz="4400" b="1">
          <a:solidFill>
            <a:schemeClr val="tx1"/>
          </a:solidFill>
          <a:latin typeface="Calibri" pitchFamily="-112" charset="0"/>
          <a:ea typeface="ＭＳ Ｐゴシック" pitchFamily="-112" charset="-128"/>
          <a:cs typeface="ＭＳ Ｐゴシック" pitchFamily="-112" charset="-128"/>
        </a:defRPr>
      </a:lvl3pPr>
      <a:lvl4pPr algn="l" defTabSz="457200" rtl="0" eaLnBrk="0" fontAlgn="base" hangingPunct="0">
        <a:spcBef>
          <a:spcPct val="0"/>
        </a:spcBef>
        <a:spcAft>
          <a:spcPct val="0"/>
        </a:spcAft>
        <a:defRPr sz="4400" b="1">
          <a:solidFill>
            <a:schemeClr val="tx1"/>
          </a:solidFill>
          <a:latin typeface="Calibri" pitchFamily="-112" charset="0"/>
          <a:ea typeface="ＭＳ Ｐゴシック" pitchFamily="-112" charset="-128"/>
          <a:cs typeface="ＭＳ Ｐゴシック" pitchFamily="-112" charset="-128"/>
        </a:defRPr>
      </a:lvl4pPr>
      <a:lvl5pPr algn="l" defTabSz="457200" rtl="0" eaLnBrk="0" fontAlgn="base" hangingPunct="0">
        <a:spcBef>
          <a:spcPct val="0"/>
        </a:spcBef>
        <a:spcAft>
          <a:spcPct val="0"/>
        </a:spcAft>
        <a:defRPr sz="4400" b="1">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gizmodo.com/keeping-bike-shares-running-smoothly-requires-seriously-1627573214" TargetMode="External"/><Relationship Id="rId2" Type="http://schemas.openxmlformats.org/officeDocument/2006/relationships/hyperlink" Target="http://thecityfix.com/blog/on-the-move-car-sharing-scales-up-heshuang-zeng/" TargetMode="External"/><Relationship Id="rId1" Type="http://schemas.openxmlformats.org/officeDocument/2006/relationships/slideLayout" Target="../slideLayouts/slideLayout2.xml"/><Relationship Id="rId6" Type="http://schemas.openxmlformats.org/officeDocument/2006/relationships/hyperlink" Target="http://thecityfix.com/blog/friday-fun-two-cities-bold-city-plans-cars-obsolete-climate-mobility-helsinki-hamburg-carrie-dellesky/" TargetMode="External"/><Relationship Id="rId5" Type="http://schemas.openxmlformats.org/officeDocument/2006/relationships/hyperlink" Target="http://thecityfix.com/blog/six-things-know-sustainable-transport-istanbul-turkey-metrobus-biking-brt-pedestrianization-greenhouse-gas-arzu-tekir/" TargetMode="External"/><Relationship Id="rId4" Type="http://schemas.openxmlformats.org/officeDocument/2006/relationships/hyperlink" Target="http://thecityfix.com/blog/bhopal-india-fifth-city-car-free-raahgiri-movement-active-transport-kanika-jinda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www.sustainabletourismbz.org/destinations/fort-point-pedestrian-walk.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54.wmf"/><Relationship Id="rId3" Type="http://schemas.openxmlformats.org/officeDocument/2006/relationships/notesSlide" Target="../notesSlides/notesSlide6.xml"/><Relationship Id="rId7" Type="http://schemas.openxmlformats.org/officeDocument/2006/relationships/image" Target="../media/image51.wmf"/><Relationship Id="rId12" Type="http://schemas.openxmlformats.org/officeDocument/2006/relationships/oleObject" Target="../embeddings/oleObject6.bin"/><Relationship Id="rId17" Type="http://schemas.openxmlformats.org/officeDocument/2006/relationships/image" Target="../media/image57.wmf"/><Relationship Id="rId2" Type="http://schemas.openxmlformats.org/officeDocument/2006/relationships/slideLayout" Target="../slideLayouts/slideLayout6.xml"/><Relationship Id="rId16" Type="http://schemas.openxmlformats.org/officeDocument/2006/relationships/image" Target="../media/image56.pn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3.wmf"/><Relationship Id="rId5" Type="http://schemas.openxmlformats.org/officeDocument/2006/relationships/image" Target="../media/image50.wmf"/><Relationship Id="rId15" Type="http://schemas.openxmlformats.org/officeDocument/2006/relationships/image" Target="../media/image55.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2.wmf"/><Relationship Id="rId14" Type="http://schemas.openxmlformats.org/officeDocument/2006/relationships/oleObject" Target="../embeddings/oleObject7.bin"/></Relationships>
</file>

<file path=ppt/slides/_rels/slide3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notesSlide" Target="../notesSlides/notesSlide7.xml"/><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50.wmf"/><Relationship Id="rId4" Type="http://schemas.openxmlformats.org/officeDocument/2006/relationships/oleObject" Target="../embeddings/oleObject8.bin"/></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8.xml"/><Relationship Id="rId7" Type="http://schemas.openxmlformats.org/officeDocument/2006/relationships/image" Target="../media/image53.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50.wmf"/><Relationship Id="rId4" Type="http://schemas.openxmlformats.org/officeDocument/2006/relationships/oleObject" Target="../embeddings/oleObject10.bin"/></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9.xml"/><Relationship Id="rId7" Type="http://schemas.openxmlformats.org/officeDocument/2006/relationships/image" Target="../media/image52.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55.wmf"/><Relationship Id="rId5" Type="http://schemas.openxmlformats.org/officeDocument/2006/relationships/image" Target="../media/image50.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54.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4.wmf"/><Relationship Id="rId3" Type="http://schemas.openxmlformats.org/officeDocument/2006/relationships/notesSlide" Target="../notesSlides/notesSlide10.xml"/><Relationship Id="rId7" Type="http://schemas.openxmlformats.org/officeDocument/2006/relationships/image" Target="../media/image51.wmf"/><Relationship Id="rId12" Type="http://schemas.openxmlformats.org/officeDocument/2006/relationships/oleObject" Target="../embeddings/oleObject20.bin"/><Relationship Id="rId17" Type="http://schemas.openxmlformats.org/officeDocument/2006/relationships/image" Target="../media/image57.wmf"/><Relationship Id="rId2" Type="http://schemas.openxmlformats.org/officeDocument/2006/relationships/slideLayout" Target="../slideLayouts/slideLayout6.xml"/><Relationship Id="rId16" Type="http://schemas.openxmlformats.org/officeDocument/2006/relationships/image" Target="../media/image56.png"/><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53.wmf"/><Relationship Id="rId5" Type="http://schemas.openxmlformats.org/officeDocument/2006/relationships/image" Target="../media/image50.wmf"/><Relationship Id="rId15" Type="http://schemas.openxmlformats.org/officeDocument/2006/relationships/image" Target="../media/image55.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52.wmf"/><Relationship Id="rId14" Type="http://schemas.openxmlformats.org/officeDocument/2006/relationships/oleObject" Target="../embeddings/oleObject21.bin"/></Relationships>
</file>

<file path=ppt/slides/_rels/slide42.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9.wmf"/><Relationship Id="rId7"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50.wmf"/><Relationship Id="rId4" Type="http://schemas.openxmlformats.org/officeDocument/2006/relationships/oleObject" Target="../embeddings/oleObject22.bin"/></Relationships>
</file>

<file path=ppt/slides/_rels/slide47.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upload.wikimedia.org/wikipedia/commons/b/b2/BloombergNewEnergyFinance2030USMACC.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268" Type="http://schemas.openxmlformats.org/officeDocument/2006/relationships/tags" Target="../tags/tag268.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58" Type="http://schemas.openxmlformats.org/officeDocument/2006/relationships/tags" Target="../tags/tag258.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269" Type="http://schemas.openxmlformats.org/officeDocument/2006/relationships/tags" Target="../tags/tag269.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6" Type="http://schemas.openxmlformats.org/officeDocument/2006/relationships/tags" Target="../tags/tag6.xml"/><Relationship Id="rId238" Type="http://schemas.openxmlformats.org/officeDocument/2006/relationships/tags" Target="../tags/tag238.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44" Type="http://schemas.openxmlformats.org/officeDocument/2006/relationships/tags" Target="../tags/tag44.xml"/><Relationship Id="rId60" Type="http://schemas.openxmlformats.org/officeDocument/2006/relationships/tags" Target="../tags/tag60.xml"/><Relationship Id="rId65" Type="http://schemas.openxmlformats.org/officeDocument/2006/relationships/tags" Target="../tags/tag65.xml"/><Relationship Id="rId81" Type="http://schemas.openxmlformats.org/officeDocument/2006/relationships/tags" Target="../tags/tag81.xml"/><Relationship Id="rId86" Type="http://schemas.openxmlformats.org/officeDocument/2006/relationships/tags" Target="../tags/tag86.xml"/><Relationship Id="rId130" Type="http://schemas.openxmlformats.org/officeDocument/2006/relationships/tags" Target="../tags/tag130.xml"/><Relationship Id="rId135" Type="http://schemas.openxmlformats.org/officeDocument/2006/relationships/tags" Target="../tags/tag135.xml"/><Relationship Id="rId151" Type="http://schemas.openxmlformats.org/officeDocument/2006/relationships/tags" Target="../tags/tag151.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172" Type="http://schemas.openxmlformats.org/officeDocument/2006/relationships/tags" Target="../tags/tag172.xml"/><Relationship Id="rId193" Type="http://schemas.openxmlformats.org/officeDocument/2006/relationships/tags" Target="../tags/tag193.xml"/><Relationship Id="rId202" Type="http://schemas.openxmlformats.org/officeDocument/2006/relationships/tags" Target="../tags/tag202.xml"/><Relationship Id="rId207" Type="http://schemas.openxmlformats.org/officeDocument/2006/relationships/tags" Target="../tags/tag207.xml"/><Relationship Id="rId223" Type="http://schemas.openxmlformats.org/officeDocument/2006/relationships/tags" Target="../tags/tag223.xml"/><Relationship Id="rId228" Type="http://schemas.openxmlformats.org/officeDocument/2006/relationships/tags" Target="../tags/tag228.xml"/><Relationship Id="rId244" Type="http://schemas.openxmlformats.org/officeDocument/2006/relationships/tags" Target="../tags/tag244.xml"/><Relationship Id="rId249" Type="http://schemas.openxmlformats.org/officeDocument/2006/relationships/tags" Target="../tags/tag24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260" Type="http://schemas.openxmlformats.org/officeDocument/2006/relationships/tags" Target="../tags/tag260.xml"/><Relationship Id="rId265" Type="http://schemas.openxmlformats.org/officeDocument/2006/relationships/tags" Target="../tags/tag265.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tags" Target="../tags/tag141.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162" Type="http://schemas.openxmlformats.org/officeDocument/2006/relationships/tags" Target="../tags/tag162.xml"/><Relationship Id="rId183" Type="http://schemas.openxmlformats.org/officeDocument/2006/relationships/tags" Target="../tags/tag183.xml"/><Relationship Id="rId213" Type="http://schemas.openxmlformats.org/officeDocument/2006/relationships/tags" Target="../tags/tag213.xml"/><Relationship Id="rId218" Type="http://schemas.openxmlformats.org/officeDocument/2006/relationships/tags" Target="../tags/tag218.xml"/><Relationship Id="rId234" Type="http://schemas.openxmlformats.org/officeDocument/2006/relationships/tags" Target="../tags/tag234.xml"/><Relationship Id="rId239" Type="http://schemas.openxmlformats.org/officeDocument/2006/relationships/tags" Target="../tags/tag239.xml"/><Relationship Id="rId2" Type="http://schemas.openxmlformats.org/officeDocument/2006/relationships/tags" Target="../tags/tag2.xml"/><Relationship Id="rId29" Type="http://schemas.openxmlformats.org/officeDocument/2006/relationships/tags" Target="../tags/tag29.xml"/><Relationship Id="rId250" Type="http://schemas.openxmlformats.org/officeDocument/2006/relationships/tags" Target="../tags/tag250.xml"/><Relationship Id="rId255" Type="http://schemas.openxmlformats.org/officeDocument/2006/relationships/tags" Target="../tags/tag255.xml"/><Relationship Id="rId271" Type="http://schemas.openxmlformats.org/officeDocument/2006/relationships/slideLayout" Target="../slideLayouts/slideLayout7.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tags" Target="../tags/tag131.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61" Type="http://schemas.openxmlformats.org/officeDocument/2006/relationships/tags" Target="../tags/tag61.xml"/><Relationship Id="rId82" Type="http://schemas.openxmlformats.org/officeDocument/2006/relationships/tags" Target="../tags/tag82.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199" Type="http://schemas.openxmlformats.org/officeDocument/2006/relationships/tags" Target="../tags/tag199.xml"/><Relationship Id="rId203" Type="http://schemas.openxmlformats.org/officeDocument/2006/relationships/tags" Target="../tags/tag203.xml"/><Relationship Id="rId208" Type="http://schemas.openxmlformats.org/officeDocument/2006/relationships/tags" Target="../tags/tag208.xml"/><Relationship Id="rId229" Type="http://schemas.openxmlformats.org/officeDocument/2006/relationships/tags" Target="../tags/tag229.xml"/><Relationship Id="rId19" Type="http://schemas.openxmlformats.org/officeDocument/2006/relationships/tags" Target="../tags/tag19.xml"/><Relationship Id="rId224" Type="http://schemas.openxmlformats.org/officeDocument/2006/relationships/tags" Target="../tags/tag224.xml"/><Relationship Id="rId240" Type="http://schemas.openxmlformats.org/officeDocument/2006/relationships/tags" Target="../tags/tag240.xml"/><Relationship Id="rId245" Type="http://schemas.openxmlformats.org/officeDocument/2006/relationships/tags" Target="../tags/tag245.xml"/><Relationship Id="rId261" Type="http://schemas.openxmlformats.org/officeDocument/2006/relationships/tags" Target="../tags/tag261.xml"/><Relationship Id="rId266" Type="http://schemas.openxmlformats.org/officeDocument/2006/relationships/tags" Target="../tags/tag266.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189" Type="http://schemas.openxmlformats.org/officeDocument/2006/relationships/tags" Target="../tags/tag189.xml"/><Relationship Id="rId219" Type="http://schemas.openxmlformats.org/officeDocument/2006/relationships/tags" Target="../tags/tag219.xml"/><Relationship Id="rId3" Type="http://schemas.openxmlformats.org/officeDocument/2006/relationships/tags" Target="../tags/tag3.xml"/><Relationship Id="rId214" Type="http://schemas.openxmlformats.org/officeDocument/2006/relationships/tags" Target="../tags/tag214.xml"/><Relationship Id="rId230" Type="http://schemas.openxmlformats.org/officeDocument/2006/relationships/tags" Target="../tags/tag230.xml"/><Relationship Id="rId235" Type="http://schemas.openxmlformats.org/officeDocument/2006/relationships/tags" Target="../tags/tag235.xml"/><Relationship Id="rId251" Type="http://schemas.openxmlformats.org/officeDocument/2006/relationships/tags" Target="../tags/tag251.xml"/><Relationship Id="rId256" Type="http://schemas.openxmlformats.org/officeDocument/2006/relationships/tags" Target="../tags/tag256.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272" Type="http://schemas.openxmlformats.org/officeDocument/2006/relationships/notesSlide" Target="../notesSlides/notesSlide15.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79" Type="http://schemas.openxmlformats.org/officeDocument/2006/relationships/tags" Target="../tags/tag179.xml"/><Relationship Id="rId195" Type="http://schemas.openxmlformats.org/officeDocument/2006/relationships/tags" Target="../tags/tag195.xml"/><Relationship Id="rId209" Type="http://schemas.openxmlformats.org/officeDocument/2006/relationships/tags" Target="../tags/tag209.xml"/><Relationship Id="rId190" Type="http://schemas.openxmlformats.org/officeDocument/2006/relationships/tags" Target="../tags/tag190.xml"/><Relationship Id="rId204" Type="http://schemas.openxmlformats.org/officeDocument/2006/relationships/tags" Target="../tags/tag204.xml"/><Relationship Id="rId220" Type="http://schemas.openxmlformats.org/officeDocument/2006/relationships/tags" Target="../tags/tag220.xml"/><Relationship Id="rId225" Type="http://schemas.openxmlformats.org/officeDocument/2006/relationships/tags" Target="../tags/tag225.xml"/><Relationship Id="rId241" Type="http://schemas.openxmlformats.org/officeDocument/2006/relationships/tags" Target="../tags/tag241.xml"/><Relationship Id="rId246" Type="http://schemas.openxmlformats.org/officeDocument/2006/relationships/tags" Target="../tags/tag246.xml"/><Relationship Id="rId267" Type="http://schemas.openxmlformats.org/officeDocument/2006/relationships/tags" Target="../tags/tag267.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262" Type="http://schemas.openxmlformats.org/officeDocument/2006/relationships/tags" Target="../tags/tag262.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48" Type="http://schemas.openxmlformats.org/officeDocument/2006/relationships/tags" Target="../tags/tag148.xml"/><Relationship Id="rId164" Type="http://schemas.openxmlformats.org/officeDocument/2006/relationships/tags" Target="../tags/tag164.xml"/><Relationship Id="rId169" Type="http://schemas.openxmlformats.org/officeDocument/2006/relationships/tags" Target="../tags/tag169.xml"/><Relationship Id="rId185" Type="http://schemas.openxmlformats.org/officeDocument/2006/relationships/tags" Target="../tags/tag185.xml"/><Relationship Id="rId4" Type="http://schemas.openxmlformats.org/officeDocument/2006/relationships/tags" Target="../tags/tag4.xml"/><Relationship Id="rId9" Type="http://schemas.openxmlformats.org/officeDocument/2006/relationships/tags" Target="../tags/tag9.xml"/><Relationship Id="rId180" Type="http://schemas.openxmlformats.org/officeDocument/2006/relationships/tags" Target="../tags/tag180.xml"/><Relationship Id="rId210" Type="http://schemas.openxmlformats.org/officeDocument/2006/relationships/tags" Target="../tags/tag21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196" Type="http://schemas.openxmlformats.org/officeDocument/2006/relationships/tags" Target="../tags/tag196.xml"/><Relationship Id="rId200" Type="http://schemas.openxmlformats.org/officeDocument/2006/relationships/tags" Target="../tags/tag200.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71.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0.wmf"/></Relationships>
</file>

<file path=ppt/slides/_rels/slide6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eiolca.net/"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coolclimate.berkeley.edu/"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9" descr="cover_eng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12738"/>
            <a:ext cx="9144000" cy="69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title" idx="4294967295"/>
          </p:nvPr>
        </p:nvSpPr>
        <p:spPr>
          <a:xfrm>
            <a:off x="838200" y="4029075"/>
            <a:ext cx="8229600" cy="838200"/>
          </a:xfrm>
          <a:noFill/>
        </p:spPr>
        <p:txBody>
          <a:bodyPr/>
          <a:lstStyle/>
          <a:p>
            <a:pPr algn="r"/>
            <a:r>
              <a:rPr lang="en-US" altLang="en-US" sz="2400" b="0" smtClean="0">
                <a:solidFill>
                  <a:schemeClr val="bg1"/>
                </a:solidFill>
                <a:ea typeface="ＭＳ Ｐゴシック" pitchFamily="34" charset="-128"/>
              </a:rPr>
              <a:t>Richard Huber</a:t>
            </a:r>
            <a:br>
              <a:rPr lang="en-US" altLang="en-US" sz="2400" b="0" smtClean="0">
                <a:solidFill>
                  <a:schemeClr val="bg1"/>
                </a:solidFill>
                <a:ea typeface="ＭＳ Ｐゴシック" pitchFamily="34" charset="-128"/>
              </a:rPr>
            </a:br>
            <a:r>
              <a:rPr lang="es-NI" altLang="en-US" sz="2400" b="0" smtClean="0">
                <a:solidFill>
                  <a:schemeClr val="bg1"/>
                </a:solidFill>
                <a:ea typeface="ＭＳ Ｐゴシック" pitchFamily="34" charset="-128"/>
              </a:rPr>
              <a:t>Department of Sustainable Development</a:t>
            </a:r>
            <a:endParaRPr lang="en-US" altLang="en-US" sz="2400" b="0" smtClean="0">
              <a:solidFill>
                <a:schemeClr val="bg1"/>
              </a:solidFill>
              <a:ea typeface="ＭＳ Ｐゴシック" pitchFamily="34" charset="-128"/>
            </a:endParaRPr>
          </a:p>
        </p:txBody>
      </p:sp>
      <p:sp>
        <p:nvSpPr>
          <p:cNvPr id="2052" name="Text Box 7"/>
          <p:cNvSpPr txBox="1">
            <a:spLocks noChangeArrowheads="1"/>
          </p:cNvSpPr>
          <p:nvPr/>
        </p:nvSpPr>
        <p:spPr bwMode="auto">
          <a:xfrm>
            <a:off x="1447800" y="6638925"/>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US" altLang="en-US" sz="1400">
                <a:solidFill>
                  <a:schemeClr val="bg1"/>
                </a:solidFill>
              </a:rPr>
              <a:t>Trinidad and Tobago -- December 3, 2014</a:t>
            </a:r>
            <a:endParaRPr lang="en-US" altLang="en-US" sz="1800">
              <a:latin typeface="Arial" pitchFamily="34" charset="0"/>
            </a:endParaRPr>
          </a:p>
        </p:txBody>
      </p:sp>
      <p:sp>
        <p:nvSpPr>
          <p:cNvPr id="2053" name="Rectangle 30"/>
          <p:cNvSpPr>
            <a:spLocks noChangeArrowheads="1"/>
          </p:cNvSpPr>
          <p:nvPr/>
        </p:nvSpPr>
        <p:spPr bwMode="auto">
          <a:xfrm>
            <a:off x="304800" y="-15875"/>
            <a:ext cx="8686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3000" b="1">
                <a:solidFill>
                  <a:schemeClr val="bg1"/>
                </a:solidFill>
              </a:rPr>
              <a:t>Sustainable Cities of the Americas – </a:t>
            </a:r>
          </a:p>
          <a:p>
            <a:pPr defTabSz="914400" eaLnBrk="1" hangingPunct="1">
              <a:spcBef>
                <a:spcPct val="0"/>
              </a:spcBef>
              <a:buFontTx/>
              <a:buNone/>
            </a:pPr>
            <a:r>
              <a:rPr lang="en-US" altLang="en-US" sz="3000" b="1">
                <a:solidFill>
                  <a:schemeClr val="bg1"/>
                </a:solidFill>
              </a:rPr>
              <a:t>Technologies to reduce Carbon</a:t>
            </a:r>
          </a:p>
        </p:txBody>
      </p:sp>
      <p:pic>
        <p:nvPicPr>
          <p:cNvPr id="2054" name="Picture 32" descr="20140607_AMP001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2195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34" descr="Medellin from the Metro C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90600"/>
            <a:ext cx="42672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4 Imagen"/>
          <p:cNvPicPr>
            <a:picLocks noChangeAspect="1"/>
          </p:cNvPicPr>
          <p:nvPr/>
        </p:nvPicPr>
        <p:blipFill>
          <a:blip r:embed="rId2">
            <a:extLst>
              <a:ext uri="{28A0092B-C50C-407E-A947-70E740481C1C}">
                <a14:useLocalDpi xmlns:a14="http://schemas.microsoft.com/office/drawing/2010/main" val="0"/>
              </a:ext>
            </a:extLst>
          </a:blip>
          <a:srcRect b="24159"/>
          <a:stretch>
            <a:fillRect/>
          </a:stretch>
        </p:blipFill>
        <p:spPr bwMode="auto">
          <a:xfrm>
            <a:off x="0" y="-2174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11 Imagen" descr="banda_baja.png"/>
          <p:cNvPicPr>
            <a:picLocks noChangeAspect="1"/>
          </p:cNvPicPr>
          <p:nvPr/>
        </p:nvPicPr>
        <p:blipFill>
          <a:blip r:embed="rId3">
            <a:extLst>
              <a:ext uri="{28A0092B-C50C-407E-A947-70E740481C1C}">
                <a14:useLocalDpi xmlns:a14="http://schemas.microsoft.com/office/drawing/2010/main" val="0"/>
              </a:ext>
            </a:extLst>
          </a:blip>
          <a:srcRect t="66103"/>
          <a:stretch>
            <a:fillRect/>
          </a:stretch>
        </p:blipFill>
        <p:spPr bwMode="auto">
          <a:xfrm>
            <a:off x="1588" y="4532313"/>
            <a:ext cx="91408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3 CuadroTexto"/>
          <p:cNvSpPr txBox="1">
            <a:spLocks noChangeArrowheads="1"/>
          </p:cNvSpPr>
          <p:nvPr/>
        </p:nvSpPr>
        <p:spPr bwMode="auto">
          <a:xfrm>
            <a:off x="252413" y="36513"/>
            <a:ext cx="33115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188" tIns="25594" rIns="51188" bIns="25594">
            <a:spAutoFit/>
          </a:bodyPr>
          <a:lstStyle>
            <a:lvl1pPr defTabSz="912813"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5925" indent="-160338" defTabSz="912813"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639763" indent="-128588" defTabSz="912813"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895350" indent="-127000"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1152525" indent="-128588"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16097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0669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25241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29813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500" b="1">
                <a:solidFill>
                  <a:schemeClr val="bg1"/>
                </a:solidFill>
              </a:rPr>
              <a:t>Latin America </a:t>
            </a:r>
          </a:p>
        </p:txBody>
      </p:sp>
      <p:sp>
        <p:nvSpPr>
          <p:cNvPr id="11269" name="6 CuadroTexto"/>
          <p:cNvSpPr txBox="1">
            <a:spLocks noChangeArrowheads="1"/>
          </p:cNvSpPr>
          <p:nvPr/>
        </p:nvSpPr>
        <p:spPr bwMode="auto">
          <a:xfrm>
            <a:off x="144463" y="590550"/>
            <a:ext cx="406717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188" tIns="25594" rIns="51188" bIns="25594">
            <a:spAutoFit/>
          </a:bodyPr>
          <a:lstStyle>
            <a:lvl1pPr marL="255588" indent="-255588" defTabSz="912813"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5925" indent="-160338" defTabSz="912813"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639763" indent="-128588" defTabSz="912813"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895350" indent="-127000"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1152525" indent="-128588"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16097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0669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25241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29813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pPr>
            <a:r>
              <a:rPr lang="en-US" altLang="en-US" sz="1800">
                <a:solidFill>
                  <a:schemeClr val="bg1"/>
                </a:solidFill>
              </a:rPr>
              <a:t>3/4 parts of its population lives in cities</a:t>
            </a:r>
          </a:p>
          <a:p>
            <a:pPr eaLnBrk="1" hangingPunct="1">
              <a:spcBef>
                <a:spcPct val="0"/>
              </a:spcBef>
            </a:pPr>
            <a:endParaRPr lang="en-US" altLang="en-US" sz="1800">
              <a:solidFill>
                <a:schemeClr val="bg1"/>
              </a:solidFill>
            </a:endParaRPr>
          </a:p>
          <a:p>
            <a:pPr eaLnBrk="1" hangingPunct="1">
              <a:spcBef>
                <a:spcPct val="0"/>
              </a:spcBef>
            </a:pPr>
            <a:r>
              <a:rPr lang="en-US" altLang="en-US" sz="1800">
                <a:solidFill>
                  <a:schemeClr val="bg1"/>
                </a:solidFill>
              </a:rPr>
              <a:t>The largest cities in LA will generate 65% of its economic growth over the next 15 years.</a:t>
            </a:r>
          </a:p>
          <a:p>
            <a:pPr eaLnBrk="1" hangingPunct="1">
              <a:spcBef>
                <a:spcPct val="0"/>
              </a:spcBef>
            </a:pPr>
            <a:endParaRPr lang="en-US" altLang="en-US" sz="1800">
              <a:solidFill>
                <a:schemeClr val="bg1"/>
              </a:solidFill>
            </a:endParaRPr>
          </a:p>
          <a:p>
            <a:pPr eaLnBrk="1" hangingPunct="1">
              <a:spcBef>
                <a:spcPct val="0"/>
              </a:spcBef>
            </a:pPr>
            <a:r>
              <a:rPr lang="en-US" altLang="en-US" sz="1800">
                <a:solidFill>
                  <a:schemeClr val="bg1"/>
                </a:solidFill>
              </a:rPr>
              <a:t>LA top 7 cities, according to the latest population census, are mega-cities:</a:t>
            </a:r>
          </a:p>
        </p:txBody>
      </p:sp>
      <p:graphicFrame>
        <p:nvGraphicFramePr>
          <p:cNvPr id="8" name="7 Tabla"/>
          <p:cNvGraphicFramePr>
            <a:graphicFrameLocks noGrp="1"/>
          </p:cNvGraphicFramePr>
          <p:nvPr/>
        </p:nvGraphicFramePr>
        <p:xfrm>
          <a:off x="1187450" y="3168650"/>
          <a:ext cx="2413000" cy="3835400"/>
        </p:xfrm>
        <a:graphic>
          <a:graphicData uri="http://schemas.openxmlformats.org/drawingml/2006/table">
            <a:tbl>
              <a:tblPr/>
              <a:tblGrid>
                <a:gridCol w="1260475"/>
                <a:gridCol w="1152525"/>
              </a:tblGrid>
              <a:tr h="47942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n-US" sz="800" b="1" i="0" u="none" strike="noStrike" cap="none" normalizeH="0" baseline="0" smtClean="0">
                          <a:ln>
                            <a:noFill/>
                          </a:ln>
                          <a:solidFill>
                            <a:srgbClr val="FFFFFF"/>
                          </a:solidFill>
                          <a:effectLst/>
                          <a:latin typeface="Calibri" pitchFamily="34" charset="0"/>
                          <a:ea typeface="ＭＳ Ｐゴシック" pitchFamily="34" charset="-128"/>
                        </a:rPr>
                        <a:t>City</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FFFFFF"/>
                          </a:solidFill>
                          <a:effectLst/>
                          <a:latin typeface="Calibri" pitchFamily="34" charset="0"/>
                          <a:ea typeface="ＭＳ Ｐゴシック" pitchFamily="34" charset="-128"/>
                        </a:rPr>
                        <a:t>Population</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7942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Calibri" pitchFamily="34" charset="0"/>
                          <a:ea typeface="ＭＳ Ｐゴシック" pitchFamily="34" charset="-128"/>
                        </a:rPr>
                        <a:t>Mexico City</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22,681.726</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r>
              <a:tr h="47942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Sao Paulo</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20,534.112</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r>
              <a:tr h="47942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Buenos Aires</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14,542.532</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r>
              <a:tr h="47942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Rio de Janeiro</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12,058.824</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r>
              <a:tr h="47942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Lima</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9,450.585</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r>
              <a:tr h="47942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Bogotá</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8,493.675</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r>
              <a:tr h="479425">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Santiago</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CO" altLang="en-US" sz="1300" b="0" i="0" u="none" strike="noStrike" cap="none" normalizeH="0" baseline="0" smtClean="0">
                          <a:ln>
                            <a:noFill/>
                          </a:ln>
                          <a:solidFill>
                            <a:srgbClr val="000000"/>
                          </a:solidFill>
                          <a:effectLst/>
                          <a:latin typeface="Calibri" pitchFamily="34" charset="0"/>
                          <a:ea typeface="ＭＳ Ｐゴシック" pitchFamily="34" charset="-128"/>
                        </a:rPr>
                        <a:t>7,003.122</a:t>
                      </a:r>
                    </a:p>
                  </a:txBody>
                  <a:tcPr marL="51188" marR="51188" marT="25594" marB="2559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alpha val="49019"/>
                      </a:srgbClr>
                    </a:solidFill>
                  </a:tcPr>
                </a:tc>
              </a:tr>
            </a:tbl>
          </a:graphicData>
        </a:graphic>
      </p:graphicFrame>
      <p:pic>
        <p:nvPicPr>
          <p:cNvPr id="1129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 y="3611563"/>
            <a:ext cx="34607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0" name="8 Rectángulo"/>
          <p:cNvSpPr>
            <a:spLocks noChangeArrowheads="1"/>
          </p:cNvSpPr>
          <p:nvPr/>
        </p:nvSpPr>
        <p:spPr bwMode="auto">
          <a:xfrm>
            <a:off x="5111750" y="598488"/>
            <a:ext cx="5291138"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188" tIns="25594" rIns="51188" bIns="25594">
            <a:spAutoFit/>
          </a:bodyPr>
          <a:lstStyle>
            <a:lvl1pPr defTabSz="912813"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5925" indent="-160338" defTabSz="912813"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639763" indent="-128588" defTabSz="912813"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895350" indent="-127000"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1152525" indent="-128588"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16097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0669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25241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29813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500" b="1">
                <a:solidFill>
                  <a:schemeClr val="bg1"/>
                </a:solidFill>
              </a:rPr>
              <a:t>Challenges</a:t>
            </a:r>
          </a:p>
          <a:p>
            <a:pPr eaLnBrk="1" hangingPunct="1">
              <a:spcBef>
                <a:spcPct val="0"/>
              </a:spcBef>
              <a:buFontTx/>
              <a:buNone/>
            </a:pPr>
            <a:endParaRPr lang="en-US" altLang="en-US" sz="1800" b="1">
              <a:solidFill>
                <a:schemeClr val="bg1"/>
              </a:solidFill>
            </a:endParaRPr>
          </a:p>
          <a:p>
            <a:pPr eaLnBrk="1" hangingPunct="1">
              <a:spcBef>
                <a:spcPct val="0"/>
              </a:spcBef>
            </a:pPr>
            <a:r>
              <a:rPr lang="en-US" altLang="en-US" sz="1800">
                <a:solidFill>
                  <a:schemeClr val="bg1"/>
                </a:solidFill>
              </a:rPr>
              <a:t>City Administration</a:t>
            </a:r>
          </a:p>
          <a:p>
            <a:pPr eaLnBrk="1" hangingPunct="1">
              <a:spcBef>
                <a:spcPct val="0"/>
              </a:spcBef>
            </a:pPr>
            <a:endParaRPr lang="en-US" altLang="en-US" sz="1800">
              <a:solidFill>
                <a:schemeClr val="bg1"/>
              </a:solidFill>
            </a:endParaRPr>
          </a:p>
          <a:p>
            <a:pPr eaLnBrk="1" hangingPunct="1">
              <a:spcBef>
                <a:spcPct val="0"/>
              </a:spcBef>
            </a:pPr>
            <a:r>
              <a:rPr lang="en-US" altLang="en-US" sz="1800">
                <a:solidFill>
                  <a:schemeClr val="bg1"/>
                </a:solidFill>
              </a:rPr>
              <a:t>Quality and efficiency of services</a:t>
            </a:r>
          </a:p>
          <a:p>
            <a:pPr eaLnBrk="1" hangingPunct="1">
              <a:spcBef>
                <a:spcPct val="0"/>
              </a:spcBef>
            </a:pPr>
            <a:endParaRPr lang="en-US" altLang="en-US" sz="1800">
              <a:solidFill>
                <a:schemeClr val="bg1"/>
              </a:solidFill>
            </a:endParaRPr>
          </a:p>
          <a:p>
            <a:pPr eaLnBrk="1" hangingPunct="1">
              <a:spcBef>
                <a:spcPct val="0"/>
              </a:spcBef>
            </a:pPr>
            <a:r>
              <a:rPr lang="en-US" altLang="en-US" sz="1800">
                <a:solidFill>
                  <a:schemeClr val="bg1"/>
                </a:solidFill>
              </a:rPr>
              <a:t>Sustainable Development</a:t>
            </a:r>
          </a:p>
          <a:p>
            <a:pPr eaLnBrk="1" hangingPunct="1">
              <a:spcBef>
                <a:spcPct val="0"/>
              </a:spcBef>
            </a:pPr>
            <a:endParaRPr lang="en-US" altLang="en-US" sz="1800">
              <a:solidFill>
                <a:schemeClr val="bg1"/>
              </a:solidFill>
            </a:endParaRPr>
          </a:p>
          <a:p>
            <a:pPr eaLnBrk="1" hangingPunct="1">
              <a:spcBef>
                <a:spcPct val="0"/>
              </a:spcBef>
            </a:pPr>
            <a:r>
              <a:rPr lang="en-US" altLang="en-US" sz="1800">
                <a:solidFill>
                  <a:schemeClr val="bg1"/>
                </a:solidFill>
              </a:rPr>
              <a:t>Efficient resource management</a:t>
            </a:r>
          </a:p>
          <a:p>
            <a:pPr eaLnBrk="1" hangingPunct="1">
              <a:spcBef>
                <a:spcPct val="0"/>
              </a:spcBef>
            </a:pPr>
            <a:endParaRPr lang="en-US" altLang="en-US" sz="1800">
              <a:solidFill>
                <a:schemeClr val="bg1"/>
              </a:solidFill>
            </a:endParaRPr>
          </a:p>
          <a:p>
            <a:pPr eaLnBrk="1" hangingPunct="1">
              <a:spcBef>
                <a:spcPct val="0"/>
              </a:spcBef>
            </a:pPr>
            <a:r>
              <a:rPr lang="en-US" altLang="en-US" sz="1800">
                <a:solidFill>
                  <a:schemeClr val="bg1"/>
                </a:solidFill>
              </a:rPr>
              <a:t>Improvement of the quality of life</a:t>
            </a:r>
          </a:p>
        </p:txBody>
      </p:sp>
      <p:pic>
        <p:nvPicPr>
          <p:cNvPr id="11301" name="20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4225" y="6259513"/>
            <a:ext cx="10477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4 Imagen"/>
          <p:cNvPicPr>
            <a:picLocks noChangeAspect="1"/>
          </p:cNvPicPr>
          <p:nvPr/>
        </p:nvPicPr>
        <p:blipFill>
          <a:blip r:embed="rId3">
            <a:extLst>
              <a:ext uri="{28A0092B-C50C-407E-A947-70E740481C1C}">
                <a14:useLocalDpi xmlns:a14="http://schemas.microsoft.com/office/drawing/2010/main" val="0"/>
              </a:ext>
            </a:extLst>
          </a:blip>
          <a:srcRect b="24159"/>
          <a:stretch>
            <a:fillRect/>
          </a:stretch>
        </p:blipFill>
        <p:spPr bwMode="auto">
          <a:xfrm>
            <a:off x="0" y="-122238"/>
            <a:ext cx="9144000" cy="721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12 Marcador de contenido"/>
          <p:cNvSpPr>
            <a:spLocks noGrp="1"/>
          </p:cNvSpPr>
          <p:nvPr>
            <p:ph idx="4294967295"/>
          </p:nvPr>
        </p:nvSpPr>
        <p:spPr>
          <a:xfrm>
            <a:off x="4211638" y="119063"/>
            <a:ext cx="5111750" cy="5853112"/>
          </a:xfrm>
        </p:spPr>
        <p:txBody>
          <a:bodyPr lIns="91427" tIns="45713" rIns="91427" bIns="45713"/>
          <a:lstStyle/>
          <a:p>
            <a:pPr marL="0" indent="0" algn="ctr" defTabSz="1631950">
              <a:buFont typeface="Arial" pitchFamily="34" charset="0"/>
              <a:buNone/>
            </a:pPr>
            <a:r>
              <a:rPr lang="en-US" altLang="en-US" sz="1900" b="1" smtClean="0">
                <a:solidFill>
                  <a:schemeClr val="bg1"/>
                </a:solidFill>
                <a:ea typeface="ＭＳ Ｐゴシック" pitchFamily="34" charset="-128"/>
              </a:rPr>
              <a:t>Outstanding Project</a:t>
            </a:r>
          </a:p>
          <a:p>
            <a:pPr marL="0" indent="0" algn="ctr" defTabSz="1631950">
              <a:buFont typeface="Arial" pitchFamily="34" charset="0"/>
              <a:buNone/>
            </a:pPr>
            <a:r>
              <a:rPr lang="en-US" altLang="en-US" sz="1900" b="1" smtClean="0">
                <a:solidFill>
                  <a:schemeClr val="bg1"/>
                </a:solidFill>
                <a:ea typeface="ＭＳ Ｐゴシック" pitchFamily="34" charset="-128"/>
              </a:rPr>
              <a:t>“RUTA N"</a:t>
            </a:r>
          </a:p>
          <a:p>
            <a:pPr marL="0" indent="0" defTabSz="1631950"/>
            <a:endParaRPr lang="en-US" altLang="en-US" sz="1100" smtClean="0">
              <a:ea typeface="ＭＳ Ｐゴシック" pitchFamily="34" charset="-128"/>
            </a:endParaRPr>
          </a:p>
        </p:txBody>
      </p:sp>
      <p:pic>
        <p:nvPicPr>
          <p:cNvPr id="12292" name="11 Imagen" descr="banda_baja.png"/>
          <p:cNvPicPr>
            <a:picLocks noChangeAspect="1"/>
          </p:cNvPicPr>
          <p:nvPr/>
        </p:nvPicPr>
        <p:blipFill>
          <a:blip r:embed="rId4">
            <a:extLst>
              <a:ext uri="{28A0092B-C50C-407E-A947-70E740481C1C}">
                <a14:useLocalDpi xmlns:a14="http://schemas.microsoft.com/office/drawing/2010/main" val="0"/>
              </a:ext>
            </a:extLst>
          </a:blip>
          <a:srcRect t="66103"/>
          <a:stretch>
            <a:fillRect/>
          </a:stretch>
        </p:blipFill>
        <p:spPr bwMode="auto">
          <a:xfrm>
            <a:off x="1588" y="4532313"/>
            <a:ext cx="91408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10 Título"/>
          <p:cNvSpPr>
            <a:spLocks noGrp="1"/>
          </p:cNvSpPr>
          <p:nvPr>
            <p:ph type="title" idx="4294967295"/>
          </p:nvPr>
        </p:nvSpPr>
        <p:spPr>
          <a:xfrm>
            <a:off x="555625" y="1028700"/>
            <a:ext cx="3548063" cy="1162050"/>
          </a:xfrm>
        </p:spPr>
        <p:txBody>
          <a:bodyPr lIns="91427" tIns="45713" rIns="91427" bIns="45713" anchor="b"/>
          <a:lstStyle/>
          <a:p>
            <a:r>
              <a:rPr lang="es-CO" altLang="en-US" sz="1800" b="0" smtClean="0">
                <a:solidFill>
                  <a:schemeClr val="bg1"/>
                </a:solidFill>
                <a:ea typeface="ＭＳ Ｐゴシック" pitchFamily="34" charset="-128"/>
              </a:rPr>
              <a:t>Best Practices in Latin America </a:t>
            </a:r>
            <a:br>
              <a:rPr lang="es-CO" altLang="en-US" sz="1800" b="0" smtClean="0">
                <a:solidFill>
                  <a:schemeClr val="bg1"/>
                </a:solidFill>
                <a:ea typeface="ＭＳ Ｐゴシック" pitchFamily="34" charset="-128"/>
              </a:rPr>
            </a:br>
            <a:r>
              <a:rPr lang="es-CO" altLang="en-US" sz="1800" b="0" smtClean="0">
                <a:solidFill>
                  <a:schemeClr val="bg1"/>
                </a:solidFill>
                <a:ea typeface="ＭＳ Ｐゴシック" pitchFamily="34" charset="-128"/>
              </a:rPr>
              <a:t/>
            </a:r>
            <a:br>
              <a:rPr lang="es-CO" altLang="en-US" sz="1800" b="0" smtClean="0">
                <a:solidFill>
                  <a:schemeClr val="bg1"/>
                </a:solidFill>
                <a:ea typeface="ＭＳ Ｐゴシック" pitchFamily="34" charset="-128"/>
              </a:rPr>
            </a:br>
            <a:r>
              <a:rPr lang="en-US" altLang="en-US" sz="1500" b="0" smtClean="0">
                <a:solidFill>
                  <a:schemeClr val="bg1"/>
                </a:solidFill>
                <a:ea typeface="ＭＳ Ｐゴシック" pitchFamily="34" charset="-128"/>
              </a:rPr>
              <a:t>Medellín Smart City, Colombia: </a:t>
            </a:r>
            <a:br>
              <a:rPr lang="en-US" altLang="en-US" sz="1500" b="0" smtClean="0">
                <a:solidFill>
                  <a:schemeClr val="bg1"/>
                </a:solidFill>
                <a:ea typeface="ＭＳ Ｐゴシック" pitchFamily="34" charset="-128"/>
              </a:rPr>
            </a:br>
            <a:r>
              <a:rPr lang="en-US" altLang="en-US" sz="1500" b="0" smtClean="0">
                <a:solidFill>
                  <a:schemeClr val="bg1"/>
                </a:solidFill>
                <a:ea typeface="ＭＳ Ｐゴシック" pitchFamily="34" charset="-128"/>
              </a:rPr>
              <a:t>Beyond the public private partnership</a:t>
            </a:r>
            <a:br>
              <a:rPr lang="en-US" altLang="en-US" sz="1500" b="0" smtClean="0">
                <a:solidFill>
                  <a:schemeClr val="bg1"/>
                </a:solidFill>
                <a:ea typeface="ＭＳ Ｐゴシック" pitchFamily="34" charset="-128"/>
              </a:rPr>
            </a:br>
            <a:endParaRPr lang="en-US" altLang="en-US" sz="1500" b="0" smtClean="0">
              <a:ea typeface="ＭＳ Ｐゴシック" pitchFamily="34" charset="-128"/>
            </a:endParaRPr>
          </a:p>
        </p:txBody>
      </p:sp>
      <p:sp>
        <p:nvSpPr>
          <p:cNvPr id="12294" name="13 Marcador de texto"/>
          <p:cNvSpPr>
            <a:spLocks noGrp="1"/>
          </p:cNvSpPr>
          <p:nvPr>
            <p:ph type="body" sz="half" idx="4294967295"/>
          </p:nvPr>
        </p:nvSpPr>
        <p:spPr>
          <a:xfrm>
            <a:off x="457200" y="1749425"/>
            <a:ext cx="3008313" cy="4691063"/>
          </a:xfrm>
        </p:spPr>
        <p:txBody>
          <a:bodyPr lIns="91427" tIns="45713" rIns="91427" bIns="45713"/>
          <a:lstStyle/>
          <a:p>
            <a:pPr marL="0" indent="0" algn="just" defTabSz="1631950">
              <a:buFont typeface="Arial" pitchFamily="34" charset="0"/>
              <a:buNone/>
            </a:pPr>
            <a:endParaRPr lang="en-US" altLang="en-US" sz="1100" smtClean="0">
              <a:solidFill>
                <a:schemeClr val="bg1"/>
              </a:solidFill>
              <a:ea typeface="ＭＳ Ｐゴシック" pitchFamily="34" charset="-128"/>
            </a:endParaRPr>
          </a:p>
          <a:p>
            <a:pPr marL="0" indent="0" algn="just" defTabSz="1631950"/>
            <a:r>
              <a:rPr lang="en-US" altLang="en-US" sz="1200" smtClean="0">
                <a:solidFill>
                  <a:schemeClr val="bg1"/>
                </a:solidFill>
                <a:ea typeface="ＭＳ Ｐゴシック" pitchFamily="34" charset="-128"/>
              </a:rPr>
              <a:t>Medellin Smart City is the program of the Mayor of Medellín and UNE EPM.</a:t>
            </a:r>
          </a:p>
          <a:p>
            <a:pPr marL="0" indent="0" algn="just" defTabSz="1631950"/>
            <a:r>
              <a:rPr lang="en-US" altLang="en-US" sz="1200" smtClean="0">
                <a:solidFill>
                  <a:schemeClr val="bg1"/>
                </a:solidFill>
                <a:ea typeface="ＭＳ Ｐゴシック" pitchFamily="34" charset="-128"/>
              </a:rPr>
              <a:t>Beyond of the infrastructure provision: Open Gov, Citizen Participation,  Social Innovation and Sustainability.</a:t>
            </a:r>
          </a:p>
          <a:p>
            <a:pPr marL="0" indent="0" algn="just" defTabSz="1631950"/>
            <a:endParaRPr lang="en-US" altLang="en-US" sz="1100" smtClean="0">
              <a:solidFill>
                <a:schemeClr val="bg1"/>
              </a:solidFill>
              <a:ea typeface="ＭＳ Ｐゴシック" pitchFamily="34" charset="-128"/>
            </a:endParaRPr>
          </a:p>
          <a:p>
            <a:pPr marL="0" indent="0" algn="just" defTabSz="1631950"/>
            <a:r>
              <a:rPr lang="en-US" altLang="en-US" sz="1200" b="1" smtClean="0">
                <a:solidFill>
                  <a:schemeClr val="bg1"/>
                </a:solidFill>
                <a:ea typeface="ＭＳ Ｐゴシック" pitchFamily="34" charset="-128"/>
              </a:rPr>
              <a:t>Strategic Pillars:</a:t>
            </a:r>
          </a:p>
          <a:p>
            <a:pPr marL="1273175" lvl="1" indent="-457200" algn="just" defTabSz="1631950">
              <a:buFont typeface="Arial" pitchFamily="34" charset="0"/>
              <a:buChar char="•"/>
            </a:pPr>
            <a:r>
              <a:rPr lang="en-US" altLang="en-US" sz="1200" smtClean="0">
                <a:solidFill>
                  <a:schemeClr val="bg1"/>
                </a:solidFill>
                <a:ea typeface="ＭＳ Ｐゴシック" pitchFamily="34" charset="-128"/>
              </a:rPr>
              <a:t>Ownership</a:t>
            </a:r>
          </a:p>
          <a:p>
            <a:pPr marL="1273175" lvl="1" indent="-457200" algn="just" defTabSz="1631950">
              <a:buFont typeface="Arial" pitchFamily="34" charset="0"/>
              <a:buChar char="•"/>
            </a:pPr>
            <a:r>
              <a:rPr lang="en-US" altLang="en-US" sz="1200" smtClean="0">
                <a:solidFill>
                  <a:schemeClr val="bg1"/>
                </a:solidFill>
                <a:ea typeface="ＭＳ Ｐゴシック" pitchFamily="34" charset="-128"/>
              </a:rPr>
              <a:t>Contents</a:t>
            </a:r>
          </a:p>
          <a:p>
            <a:pPr marL="1273175" lvl="1" indent="-457200" algn="just" defTabSz="1631950">
              <a:buFont typeface="Arial" pitchFamily="34" charset="0"/>
              <a:buChar char="•"/>
            </a:pPr>
            <a:r>
              <a:rPr lang="en-US" altLang="en-US" sz="1200" smtClean="0">
                <a:solidFill>
                  <a:schemeClr val="bg1"/>
                </a:solidFill>
                <a:ea typeface="ＭＳ Ｐゴシック" pitchFamily="34" charset="-128"/>
              </a:rPr>
              <a:t>Strategic Innovation</a:t>
            </a:r>
          </a:p>
          <a:p>
            <a:pPr marL="1273175" lvl="1" indent="-457200" algn="just" defTabSz="1631950">
              <a:buFont typeface="Arial" pitchFamily="34" charset="0"/>
              <a:buChar char="•"/>
            </a:pPr>
            <a:r>
              <a:rPr lang="en-US" altLang="en-US" sz="1200" smtClean="0">
                <a:solidFill>
                  <a:schemeClr val="bg1"/>
                </a:solidFill>
                <a:ea typeface="ＭＳ Ｐゴシック" pitchFamily="34" charset="-128"/>
              </a:rPr>
              <a:t>Public Communication</a:t>
            </a:r>
          </a:p>
          <a:p>
            <a:pPr marL="1273175" lvl="1" indent="-457200" algn="just" defTabSz="1631950">
              <a:buFont typeface="Arial" pitchFamily="34" charset="0"/>
              <a:buChar char="•"/>
            </a:pPr>
            <a:endParaRPr lang="en-US" altLang="en-US" sz="1000" smtClean="0">
              <a:solidFill>
                <a:schemeClr val="bg1"/>
              </a:solidFill>
              <a:ea typeface="ＭＳ Ｐゴシック" pitchFamily="34" charset="-128"/>
            </a:endParaRPr>
          </a:p>
        </p:txBody>
      </p:sp>
      <p:sp>
        <p:nvSpPr>
          <p:cNvPr id="12295" name="14 CuadroTexto"/>
          <p:cNvSpPr txBox="1">
            <a:spLocks noChangeArrowheads="1"/>
          </p:cNvSpPr>
          <p:nvPr/>
        </p:nvSpPr>
        <p:spPr bwMode="auto">
          <a:xfrm>
            <a:off x="4248150" y="2709863"/>
            <a:ext cx="4643438" cy="32813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51188" tIns="25594" rIns="51188" bIns="25594">
            <a:spAutoFit/>
          </a:bodyPr>
          <a:lstStyle>
            <a:lvl1pPr defTabSz="912813"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5925" indent="-160338" defTabSz="912813"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639763" indent="-128588" defTabSz="912813"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895350" indent="-127000"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1152525" indent="-128588"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16097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0669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25241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29813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800" b="1">
                <a:solidFill>
                  <a:schemeClr val="bg1"/>
                </a:solidFill>
              </a:rPr>
              <a:t>Key Lessons</a:t>
            </a:r>
          </a:p>
          <a:p>
            <a:pPr eaLnBrk="1" hangingPunct="1">
              <a:spcBef>
                <a:spcPct val="0"/>
              </a:spcBef>
              <a:buFontTx/>
              <a:buNone/>
            </a:pPr>
            <a:endParaRPr lang="en-US" altLang="en-US" sz="1800" b="1">
              <a:solidFill>
                <a:schemeClr val="bg1"/>
              </a:solidFill>
            </a:endParaRPr>
          </a:p>
          <a:p>
            <a:pPr eaLnBrk="1" hangingPunct="1">
              <a:spcBef>
                <a:spcPct val="0"/>
              </a:spcBef>
            </a:pPr>
            <a:r>
              <a:rPr lang="en-US" altLang="en-US" sz="1400">
                <a:solidFill>
                  <a:schemeClr val="bg1"/>
                </a:solidFill>
              </a:rPr>
              <a:t>Beyond the typical public private partnership for infrastructure.</a:t>
            </a:r>
          </a:p>
          <a:p>
            <a:pPr eaLnBrk="1" hangingPunct="1">
              <a:spcBef>
                <a:spcPct val="0"/>
              </a:spcBef>
            </a:pPr>
            <a:endParaRPr lang="en-US" altLang="en-US" sz="1400">
              <a:solidFill>
                <a:schemeClr val="bg1"/>
              </a:solidFill>
            </a:endParaRPr>
          </a:p>
          <a:p>
            <a:pPr eaLnBrk="1" hangingPunct="1">
              <a:spcBef>
                <a:spcPct val="0"/>
              </a:spcBef>
            </a:pPr>
            <a:r>
              <a:rPr lang="en-US" altLang="en-US" sz="1400">
                <a:solidFill>
                  <a:schemeClr val="bg1"/>
                </a:solidFill>
              </a:rPr>
              <a:t>Creation of a Corporation for the promotion of technology based businesses.</a:t>
            </a:r>
          </a:p>
          <a:p>
            <a:pPr eaLnBrk="1" hangingPunct="1">
              <a:spcBef>
                <a:spcPct val="0"/>
              </a:spcBef>
            </a:pPr>
            <a:endParaRPr lang="en-US" altLang="en-US" sz="1400">
              <a:solidFill>
                <a:schemeClr val="bg1"/>
              </a:solidFill>
            </a:endParaRPr>
          </a:p>
          <a:p>
            <a:pPr eaLnBrk="1" hangingPunct="1">
              <a:spcBef>
                <a:spcPct val="0"/>
              </a:spcBef>
            </a:pPr>
            <a:r>
              <a:rPr lang="en-US" altLang="en-US" sz="1400">
                <a:solidFill>
                  <a:schemeClr val="bg1"/>
                </a:solidFill>
              </a:rPr>
              <a:t>Political leadership. – Citizen oriented</a:t>
            </a:r>
          </a:p>
          <a:p>
            <a:pPr eaLnBrk="1" hangingPunct="1">
              <a:spcBef>
                <a:spcPct val="0"/>
              </a:spcBef>
            </a:pPr>
            <a:endParaRPr lang="en-US" altLang="en-US" sz="1400">
              <a:solidFill>
                <a:schemeClr val="bg1"/>
              </a:solidFill>
            </a:endParaRPr>
          </a:p>
          <a:p>
            <a:pPr eaLnBrk="1" hangingPunct="1">
              <a:spcBef>
                <a:spcPct val="0"/>
              </a:spcBef>
            </a:pPr>
            <a:r>
              <a:rPr lang="en-US" altLang="en-US" sz="1400">
                <a:solidFill>
                  <a:schemeClr val="bg1"/>
                </a:solidFill>
              </a:rPr>
              <a:t>Long-term political vision.</a:t>
            </a:r>
          </a:p>
          <a:p>
            <a:pPr eaLnBrk="1" hangingPunct="1">
              <a:spcBef>
                <a:spcPct val="0"/>
              </a:spcBef>
            </a:pPr>
            <a:endParaRPr lang="en-US" altLang="en-US" sz="1400">
              <a:solidFill>
                <a:schemeClr val="bg1"/>
              </a:solidFill>
            </a:endParaRPr>
          </a:p>
          <a:p>
            <a:pPr eaLnBrk="1" hangingPunct="1">
              <a:spcBef>
                <a:spcPct val="0"/>
              </a:spcBef>
            </a:pPr>
            <a:r>
              <a:rPr lang="en-US" altLang="en-US" sz="1400">
                <a:solidFill>
                  <a:schemeClr val="bg1"/>
                </a:solidFill>
              </a:rPr>
              <a:t>Evaluation tools.</a:t>
            </a:r>
          </a:p>
        </p:txBody>
      </p:sp>
      <p:pic>
        <p:nvPicPr>
          <p:cNvPr id="12296" name="Picture 2"/>
          <p:cNvPicPr>
            <a:picLocks noChangeAspect="1" noChangeArrowheads="1"/>
          </p:cNvPicPr>
          <p:nvPr/>
        </p:nvPicPr>
        <p:blipFill>
          <a:blip r:embed="rId5">
            <a:extLst>
              <a:ext uri="{28A0092B-C50C-407E-A947-70E740481C1C}">
                <a14:useLocalDpi xmlns:a14="http://schemas.microsoft.com/office/drawing/2010/main" val="0"/>
              </a:ext>
            </a:extLst>
          </a:blip>
          <a:srcRect l="2939" r="44080"/>
          <a:stretch>
            <a:fillRect/>
          </a:stretch>
        </p:blipFill>
        <p:spPr bwMode="auto">
          <a:xfrm>
            <a:off x="1219200" y="4648200"/>
            <a:ext cx="17494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150" y="1125538"/>
            <a:ext cx="15875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2 CuadroTexto"/>
          <p:cNvSpPr txBox="1">
            <a:spLocks noChangeArrowheads="1"/>
          </p:cNvSpPr>
          <p:nvPr/>
        </p:nvSpPr>
        <p:spPr bwMode="auto">
          <a:xfrm>
            <a:off x="5867400" y="1076325"/>
            <a:ext cx="320357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188" tIns="25594" rIns="51188" bIns="25594">
            <a:spAutoFit/>
          </a:bodyPr>
          <a:lstStyle>
            <a:lvl1pPr marL="255588" indent="-255588" defTabSz="912813"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415925" indent="-160338" defTabSz="912813"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639763" indent="-128588" defTabSz="912813"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895350" indent="-127000"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1152525" indent="-128588" defTabSz="912813"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16097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0669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25241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2981325" indent="-128588" defTabSz="912813"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pPr>
            <a:r>
              <a:rPr lang="en-US" altLang="en-US" sz="1400">
                <a:solidFill>
                  <a:schemeClr val="bg1"/>
                </a:solidFill>
              </a:rPr>
              <a:t>Corporation created by the city of Medellin and UNE EPM.</a:t>
            </a:r>
          </a:p>
          <a:p>
            <a:pPr eaLnBrk="1" hangingPunct="1">
              <a:spcBef>
                <a:spcPct val="0"/>
              </a:spcBef>
            </a:pPr>
            <a:endParaRPr lang="en-US" altLang="en-US" sz="1400">
              <a:solidFill>
                <a:schemeClr val="bg1"/>
              </a:solidFill>
            </a:endParaRPr>
          </a:p>
          <a:p>
            <a:pPr eaLnBrk="1" hangingPunct="1">
              <a:spcBef>
                <a:spcPct val="0"/>
              </a:spcBef>
            </a:pPr>
            <a:r>
              <a:rPr lang="en-US" altLang="en-US" sz="1400">
                <a:solidFill>
                  <a:schemeClr val="bg1"/>
                </a:solidFill>
              </a:rPr>
              <a:t>Mission:  To promote the development of innovative technology-based businesses that increase the competitiveness of the city .</a:t>
            </a:r>
            <a:endParaRPr lang="es-CO" altLang="en-US" sz="1400">
              <a:solidFill>
                <a:schemeClr val="bg1"/>
              </a:solidFill>
            </a:endParaRPr>
          </a:p>
        </p:txBody>
      </p:sp>
      <p:pic>
        <p:nvPicPr>
          <p:cNvPr id="1229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3" y="1317625"/>
            <a:ext cx="44608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15 Image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64225" y="6259513"/>
            <a:ext cx="10477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6200" y="977900"/>
            <a:ext cx="8763000" cy="5880100"/>
          </a:xfrm>
        </p:spPr>
      </p:pic>
      <p:sp>
        <p:nvSpPr>
          <p:cNvPr id="13315" name="Rectangle 4"/>
          <p:cNvSpPr>
            <a:spLocks/>
          </p:cNvSpPr>
          <p:nvPr/>
        </p:nvSpPr>
        <p:spPr bwMode="auto">
          <a:xfrm>
            <a:off x="685800" y="4902200"/>
            <a:ext cx="8229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nSpc>
                <a:spcPct val="80000"/>
              </a:lnSpc>
            </a:pPr>
            <a:endParaRPr lang="en-US" altLang="en-US" sz="800"/>
          </a:p>
          <a:p>
            <a:pPr algn="r">
              <a:lnSpc>
                <a:spcPct val="80000"/>
              </a:lnSpc>
              <a:buFont typeface="Arial" pitchFamily="34" charset="0"/>
              <a:buNone/>
            </a:pPr>
            <a:endParaRPr lang="en-US" altLang="en-US" sz="800"/>
          </a:p>
          <a:p>
            <a:pPr algn="r">
              <a:lnSpc>
                <a:spcPct val="80000"/>
              </a:lnSpc>
              <a:buFont typeface="Arial" pitchFamily="34" charset="0"/>
              <a:buNone/>
            </a:pPr>
            <a:endParaRPr lang="en-US" altLang="en-US" sz="800"/>
          </a:p>
          <a:p>
            <a:pPr algn="r">
              <a:lnSpc>
                <a:spcPct val="80000"/>
              </a:lnSpc>
              <a:buFont typeface="Arial" pitchFamily="34" charset="0"/>
              <a:buNone/>
            </a:pPr>
            <a:r>
              <a:rPr lang="en-US" altLang="en-US" sz="1200"/>
              <a:t>Source: Embarq, WRI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0" y="266700"/>
            <a:ext cx="6324600" cy="1143000"/>
          </a:xfrm>
        </p:spPr>
        <p:txBody>
          <a:bodyPr/>
          <a:lstStyle/>
          <a:p>
            <a:r>
              <a:rPr lang="en-US" altLang="en-US" sz="3200" i="1" smtClean="0">
                <a:solidFill>
                  <a:srgbClr val="FFCC66"/>
                </a:solidFill>
                <a:ea typeface="ＭＳ Ｐゴシック" pitchFamily="34" charset="-128"/>
              </a:rPr>
              <a:t>Helsinki, Finland plans to eliminate cars by 2025 -- future of sustainable urban mobility</a:t>
            </a:r>
            <a:r>
              <a:rPr lang="en-US" altLang="en-US" sz="3200" smtClean="0">
                <a:solidFill>
                  <a:srgbClr val="FFCC66"/>
                </a:solidFill>
                <a:ea typeface="ＭＳ Ｐゴシック" pitchFamily="34" charset="-128"/>
              </a:rPr>
              <a:t>?</a:t>
            </a:r>
          </a:p>
        </p:txBody>
      </p:sp>
      <p:sp>
        <p:nvSpPr>
          <p:cNvPr id="14339" name="Rectangle 3"/>
          <p:cNvSpPr>
            <a:spLocks noGrp="1"/>
          </p:cNvSpPr>
          <p:nvPr>
            <p:ph type="body" idx="1"/>
          </p:nvPr>
        </p:nvSpPr>
        <p:spPr/>
        <p:txBody>
          <a:bodyPr/>
          <a:lstStyle/>
          <a:p>
            <a:endParaRPr lang="en-US" altLang="en-US" smtClean="0">
              <a:ea typeface="ＭＳ Ｐゴシック" pitchFamily="34" charset="-128"/>
            </a:endParaRPr>
          </a:p>
        </p:txBody>
      </p:sp>
      <p:pic>
        <p:nvPicPr>
          <p:cNvPr id="14340" name="Picture 4" descr="helsinki-car-free-tram-pedestrian-human-centered-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0002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p:txBody>
          <a:bodyPr/>
          <a:lstStyle/>
          <a:p>
            <a:r>
              <a:rPr lang="en-US" altLang="en-US" sz="4000" smtClean="0">
                <a:solidFill>
                  <a:srgbClr val="FFCC66"/>
                </a:solidFill>
                <a:ea typeface="ＭＳ Ｐゴシック" pitchFamily="34" charset="-128"/>
              </a:rPr>
              <a:t>What can human-centered design thinking do for sustainable transport?</a:t>
            </a:r>
            <a:br>
              <a:rPr lang="en-US" altLang="en-US" sz="4000" smtClean="0">
                <a:solidFill>
                  <a:srgbClr val="FFCC66"/>
                </a:solidFill>
                <a:ea typeface="ＭＳ Ｐゴシック" pitchFamily="34" charset="-128"/>
              </a:rPr>
            </a:br>
            <a:endParaRPr lang="en-US" altLang="en-US" sz="4000" smtClean="0">
              <a:solidFill>
                <a:srgbClr val="FFCC66"/>
              </a:solidFill>
              <a:ea typeface="ＭＳ Ｐゴシック" pitchFamily="34" charset="-128"/>
            </a:endParaRPr>
          </a:p>
        </p:txBody>
      </p:sp>
      <p:sp>
        <p:nvSpPr>
          <p:cNvPr id="15363" name="Rectangle 3"/>
          <p:cNvSpPr>
            <a:spLocks noGrp="1"/>
          </p:cNvSpPr>
          <p:nvPr>
            <p:ph type="body" idx="1"/>
          </p:nvPr>
        </p:nvSpPr>
        <p:spPr/>
        <p:txBody>
          <a:bodyPr/>
          <a:lstStyle/>
          <a:p>
            <a:r>
              <a:rPr lang="en-US" altLang="en-US" sz="2800" smtClean="0">
                <a:ea typeface="ＭＳ Ｐゴシック" pitchFamily="34" charset="-128"/>
              </a:rPr>
              <a:t>Car-sharing has proliferated, with membership rates increasing five-fold between 2006 and 2012 to </a:t>
            </a:r>
            <a:r>
              <a:rPr lang="en-US" altLang="en-US" sz="2800" smtClean="0">
                <a:ea typeface="ＭＳ Ｐゴシック" pitchFamily="34" charset="-128"/>
                <a:hlinkClick r:id="rId2"/>
              </a:rPr>
              <a:t>1.8 million members</a:t>
            </a:r>
            <a:r>
              <a:rPr lang="en-US" altLang="en-US" sz="2800" smtClean="0">
                <a:ea typeface="ＭＳ Ｐゴシック" pitchFamily="34" charset="-128"/>
              </a:rPr>
              <a:t>; </a:t>
            </a:r>
          </a:p>
          <a:p>
            <a:r>
              <a:rPr lang="en-US" altLang="en-US" sz="2800" smtClean="0">
                <a:ea typeface="ＭＳ Ｐゴシック" pitchFamily="34" charset="-128"/>
              </a:rPr>
              <a:t>More than </a:t>
            </a:r>
            <a:r>
              <a:rPr lang="en-US" altLang="en-US" sz="2800" smtClean="0">
                <a:ea typeface="ＭＳ Ｐゴシック" pitchFamily="34" charset="-128"/>
                <a:hlinkClick r:id="rId3"/>
              </a:rPr>
              <a:t>600 cities</a:t>
            </a:r>
            <a:r>
              <a:rPr lang="en-US" altLang="en-US" sz="2800" smtClean="0">
                <a:ea typeface="ＭＳ Ｐゴシック" pitchFamily="34" charset="-128"/>
              </a:rPr>
              <a:t> have bike-sharing programs; </a:t>
            </a:r>
          </a:p>
          <a:p>
            <a:r>
              <a:rPr lang="en-US" altLang="en-US" sz="2800" smtClean="0">
                <a:ea typeface="ＭＳ Ｐゴシック" pitchFamily="34" charset="-128"/>
              </a:rPr>
              <a:t>Car-free streets are the latest rage, from India’s car-free </a:t>
            </a:r>
            <a:r>
              <a:rPr lang="en-US" altLang="en-US" sz="2800" smtClean="0">
                <a:ea typeface="ＭＳ Ｐゴシック" pitchFamily="34" charset="-128"/>
                <a:hlinkClick r:id="rId4"/>
              </a:rPr>
              <a:t>Raahgiri Days</a:t>
            </a:r>
            <a:r>
              <a:rPr lang="en-US" altLang="en-US" sz="2800" smtClean="0">
                <a:ea typeface="ＭＳ Ｐゴシック" pitchFamily="34" charset="-128"/>
              </a:rPr>
              <a:t>, to </a:t>
            </a:r>
            <a:r>
              <a:rPr lang="en-US" altLang="en-US" sz="2800" smtClean="0">
                <a:ea typeface="ＭＳ Ｐゴシック" pitchFamily="34" charset="-128"/>
                <a:hlinkClick r:id="rId5"/>
              </a:rPr>
              <a:t>295 pedestrian streets</a:t>
            </a:r>
            <a:r>
              <a:rPr lang="en-US" altLang="en-US" sz="2800" smtClean="0">
                <a:ea typeface="ＭＳ Ｐゴシック" pitchFamily="34" charset="-128"/>
              </a:rPr>
              <a:t> in Istanbul, to </a:t>
            </a:r>
            <a:r>
              <a:rPr lang="en-US" altLang="en-US" sz="2800" smtClean="0">
                <a:ea typeface="ＭＳ Ｐゴシック" pitchFamily="34" charset="-128"/>
                <a:hlinkClick r:id="rId6"/>
              </a:rPr>
              <a:t>Helsinki’s</a:t>
            </a:r>
            <a:r>
              <a:rPr lang="en-US" altLang="en-US" sz="2800" smtClean="0">
                <a:ea typeface="ＭＳ Ｐゴシック" pitchFamily="34" charset="-128"/>
              </a:rPr>
              <a:t> car-free city movement; </a:t>
            </a:r>
          </a:p>
          <a:p>
            <a:pPr>
              <a:buFont typeface="Arial" pitchFamily="34" charset="0"/>
              <a:buNone/>
            </a:pPr>
            <a:endParaRPr lang="en-US" altLang="en-US" sz="2800" smtClean="0">
              <a:ea typeface="ＭＳ Ｐゴシック" pitchFamily="34"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5"/>
          <p:cNvSpPr>
            <a:spLocks noGrp="1"/>
          </p:cNvSpPr>
          <p:nvPr>
            <p:ph type="title"/>
          </p:nvPr>
        </p:nvSpPr>
        <p:spPr>
          <a:xfrm>
            <a:off x="76200" y="0"/>
            <a:ext cx="8229600" cy="990600"/>
          </a:xfrm>
        </p:spPr>
        <p:txBody>
          <a:bodyPr/>
          <a:lstStyle/>
          <a:p>
            <a:pPr>
              <a:defRPr/>
            </a:pPr>
            <a:r>
              <a:rPr lang="en-US" altLang="en-US" dirty="0" smtClean="0">
                <a:solidFill>
                  <a:srgbClr val="FF0000"/>
                </a:solidFill>
                <a:latin typeface="+mn-lt"/>
                <a:ea typeface="ＭＳ Ｐゴシック" pitchFamily="34" charset="-128"/>
              </a:rPr>
              <a:t>Three Steps for </a:t>
            </a:r>
            <a:r>
              <a:rPr lang="en-US" altLang="en-US" dirty="0" err="1" smtClean="0">
                <a:solidFill>
                  <a:srgbClr val="FF0000"/>
                </a:solidFill>
                <a:latin typeface="+mn-lt"/>
                <a:ea typeface="ＭＳ Ｐゴシック" pitchFamily="34" charset="-128"/>
              </a:rPr>
              <a:t>POS?</a:t>
            </a:r>
            <a:r>
              <a:rPr lang="en-US" altLang="en-US" dirty="0" err="1" smtClean="0">
                <a:solidFill>
                  <a:schemeClr val="bg1"/>
                </a:solidFill>
                <a:latin typeface="+mn-lt"/>
                <a:ea typeface="ＭＳ Ｐゴシック" pitchFamily="34" charset="-128"/>
              </a:rPr>
              <a:t>is</a:t>
            </a:r>
            <a:r>
              <a:rPr lang="en-US" altLang="en-US" dirty="0" smtClean="0">
                <a:solidFill>
                  <a:schemeClr val="bg1"/>
                </a:solidFill>
                <a:latin typeface="+mn-lt"/>
                <a:ea typeface="ＭＳ Ｐゴシック" pitchFamily="34" charset="-128"/>
              </a:rPr>
              <a:t> to</a:t>
            </a:r>
            <a:r>
              <a:rPr lang="en-US" altLang="en-US" dirty="0" smtClean="0">
                <a:solidFill>
                  <a:schemeClr val="bg1"/>
                </a:solidFill>
                <a:ea typeface="ＭＳ Ｐゴシック" pitchFamily="34" charset="-128"/>
              </a:rPr>
              <a:t>:</a:t>
            </a:r>
          </a:p>
        </p:txBody>
      </p:sp>
      <p:sp>
        <p:nvSpPr>
          <p:cNvPr id="16387" name="Rectangle 3"/>
          <p:cNvSpPr>
            <a:spLocks noGrp="1"/>
          </p:cNvSpPr>
          <p:nvPr>
            <p:ph type="body" sz="half" idx="1"/>
          </p:nvPr>
        </p:nvSpPr>
        <p:spPr>
          <a:xfrm>
            <a:off x="304800" y="838200"/>
            <a:ext cx="8305800" cy="4724400"/>
          </a:xfrm>
        </p:spPr>
        <p:txBody>
          <a:bodyPr/>
          <a:lstStyle/>
          <a:p>
            <a:pPr marL="609600" indent="-609600">
              <a:buFont typeface="Arial" pitchFamily="34" charset="0"/>
              <a:buAutoNum type="arabicPeriod"/>
              <a:defRPr/>
            </a:pPr>
            <a:r>
              <a:rPr lang="en-US" altLang="en-US" b="1" dirty="0" smtClean="0">
                <a:ea typeface="ＭＳ Ｐゴシック" pitchFamily="34" charset="-128"/>
              </a:rPr>
              <a:t>Expand the Priority with </a:t>
            </a:r>
            <a:r>
              <a:rPr lang="en-US" altLang="en-US" b="1" dirty="0" err="1" smtClean="0">
                <a:ea typeface="ＭＳ Ｐゴシック" pitchFamily="34" charset="-128"/>
              </a:rPr>
              <a:t>TransMillenium</a:t>
            </a:r>
            <a:r>
              <a:rPr lang="en-US" altLang="en-US" b="1" dirty="0" smtClean="0">
                <a:ea typeface="ＭＳ Ｐゴシック" pitchFamily="34" charset="-128"/>
              </a:rPr>
              <a:t> </a:t>
            </a:r>
            <a:r>
              <a:rPr lang="en-US" altLang="en-US" b="1" dirty="0" err="1" smtClean="0">
                <a:ea typeface="ＭＳ Ｐゴシック" pitchFamily="34" charset="-128"/>
              </a:rPr>
              <a:t>brt</a:t>
            </a:r>
            <a:r>
              <a:rPr lang="en-US" altLang="en-US" b="1" dirty="0" smtClean="0">
                <a:ea typeface="ＭＳ Ｐゴシック" pitchFamily="34" charset="-128"/>
              </a:rPr>
              <a:t> </a:t>
            </a:r>
          </a:p>
          <a:p>
            <a:pPr marL="609600" indent="-609600">
              <a:buFont typeface="Arial" pitchFamily="34" charset="0"/>
              <a:buAutoNum type="arabicPeriod"/>
              <a:defRPr/>
            </a:pPr>
            <a:r>
              <a:rPr lang="en-US" altLang="en-US" b="1" dirty="0" smtClean="0">
                <a:ea typeface="ＭＳ Ｐゴシック" pitchFamily="34" charset="-128"/>
              </a:rPr>
              <a:t>Avoid</a:t>
            </a:r>
            <a:r>
              <a:rPr lang="en-US" altLang="en-US" sz="2800" dirty="0" smtClean="0">
                <a:ea typeface="ＭＳ Ｐゴシック" pitchFamily="34" charset="-128"/>
              </a:rPr>
              <a:t>: Avoid or Reduce trips through the integration of land use and transportation planning</a:t>
            </a:r>
          </a:p>
          <a:p>
            <a:pPr marL="609600" indent="-609600">
              <a:buFont typeface="Arial" pitchFamily="34" charset="0"/>
              <a:buAutoNum type="arabicPeriod"/>
              <a:defRPr/>
            </a:pPr>
            <a:r>
              <a:rPr lang="en-US" altLang="en-US" b="1" dirty="0" smtClean="0">
                <a:ea typeface="ＭＳ Ｐゴシック" pitchFamily="34" charset="-128"/>
              </a:rPr>
              <a:t>Shift:</a:t>
            </a:r>
            <a:r>
              <a:rPr lang="en-US" altLang="en-US" sz="2800" dirty="0" smtClean="0">
                <a:ea typeface="ＭＳ Ｐゴシック" pitchFamily="34" charset="-128"/>
              </a:rPr>
              <a:t> to more environmentally friendly modes, such as public transport, walking and bicycling</a:t>
            </a:r>
          </a:p>
          <a:p>
            <a:pPr marL="609600" indent="-609600">
              <a:buFont typeface="Arial" pitchFamily="34" charset="0"/>
              <a:buAutoNum type="arabicPeriod"/>
              <a:defRPr/>
            </a:pPr>
            <a:r>
              <a:rPr lang="en-US" altLang="en-US" b="1" dirty="0" smtClean="0">
                <a:ea typeface="ＭＳ Ｐゴシック" pitchFamily="34" charset="-128"/>
              </a:rPr>
              <a:t>Improve</a:t>
            </a:r>
            <a:r>
              <a:rPr lang="en-US" altLang="en-US" sz="2800" dirty="0" smtClean="0">
                <a:ea typeface="ＭＳ Ｐゴシック" pitchFamily="34" charset="-128"/>
              </a:rPr>
              <a:t>: vehicle and </a:t>
            </a:r>
          </a:p>
          <a:p>
            <a:pPr marL="0" indent="0">
              <a:buFont typeface="Arial" pitchFamily="34" charset="0"/>
              <a:buNone/>
              <a:defRPr/>
            </a:pPr>
            <a:r>
              <a:rPr lang="en-US" altLang="en-US" sz="2800" dirty="0" smtClean="0">
                <a:ea typeface="ＭＳ Ｐゴシック" pitchFamily="34" charset="-128"/>
              </a:rPr>
              <a:t>fuel technology of all </a:t>
            </a:r>
          </a:p>
          <a:p>
            <a:pPr marL="0" indent="0">
              <a:buFont typeface="Arial" pitchFamily="34" charset="0"/>
              <a:buNone/>
              <a:defRPr/>
            </a:pPr>
            <a:r>
              <a:rPr lang="en-US" altLang="en-US" sz="2800" dirty="0" smtClean="0">
                <a:ea typeface="ＭＳ Ｐゴシック" pitchFamily="34" charset="-128"/>
              </a:rPr>
              <a:t>transport modes </a:t>
            </a:r>
          </a:p>
          <a:p>
            <a:pPr marL="0" indent="0">
              <a:buFont typeface="Arial" pitchFamily="34" charset="0"/>
              <a:buNone/>
              <a:defRPr/>
            </a:pPr>
            <a:r>
              <a:rPr lang="en-US" altLang="en-US" sz="2800" dirty="0" smtClean="0">
                <a:ea typeface="ＭＳ Ｐゴシック" pitchFamily="34" charset="-128"/>
              </a:rPr>
              <a:t>for environmental </a:t>
            </a:r>
          </a:p>
          <a:p>
            <a:pPr marL="0" indent="0">
              <a:buFont typeface="Arial" pitchFamily="34" charset="0"/>
              <a:buNone/>
              <a:defRPr/>
            </a:pPr>
            <a:r>
              <a:rPr lang="en-US" altLang="en-US" sz="2800" dirty="0" smtClean="0">
                <a:ea typeface="ＭＳ Ｐゴシック" pitchFamily="34" charset="-128"/>
              </a:rPr>
              <a:t>efficiency from each mile </a:t>
            </a:r>
          </a:p>
          <a:p>
            <a:pPr marL="0" indent="0">
              <a:buFont typeface="Arial" pitchFamily="34" charset="0"/>
              <a:buNone/>
              <a:defRPr/>
            </a:pPr>
            <a:r>
              <a:rPr lang="en-US" altLang="en-US" sz="2800" dirty="0" smtClean="0">
                <a:ea typeface="ＭＳ Ｐゴシック" pitchFamily="34" charset="-128"/>
              </a:rPr>
              <a:t>traveled.</a:t>
            </a:r>
          </a:p>
          <a:p>
            <a:pPr marL="609600" indent="-609600">
              <a:buFont typeface="Arial" pitchFamily="34" charset="0"/>
              <a:buAutoNum type="arabicPeriod"/>
              <a:defRPr/>
            </a:pPr>
            <a:endParaRPr lang="en-US" altLang="en-US" sz="2800" dirty="0" smtClean="0">
              <a:ea typeface="ＭＳ Ｐゴシック" pitchFamily="34" charset="-128"/>
            </a:endParaRP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400425"/>
            <a:ext cx="4800600"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76200" y="0"/>
            <a:ext cx="8229600" cy="1143000"/>
          </a:xfrm>
        </p:spPr>
        <p:txBody>
          <a:bodyPr/>
          <a:lstStyle/>
          <a:p>
            <a:r>
              <a:rPr lang="en-US" altLang="en-US" sz="3600" smtClean="0">
                <a:solidFill>
                  <a:schemeClr val="bg1"/>
                </a:solidFill>
                <a:ea typeface="ＭＳ Ｐゴシック" pitchFamily="34" charset="-128"/>
              </a:rPr>
              <a:t>Rethinking Urban Development</a:t>
            </a:r>
          </a:p>
        </p:txBody>
      </p:sp>
      <p:pic>
        <p:nvPicPr>
          <p:cNvPr id="174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2188"/>
            <a:ext cx="7620000" cy="596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3"/>
          <p:cNvSpPr>
            <a:spLocks noGrp="1"/>
          </p:cNvSpPr>
          <p:nvPr>
            <p:ph type="body" idx="1"/>
          </p:nvPr>
        </p:nvSpPr>
        <p:spPr>
          <a:xfrm>
            <a:off x="685800" y="4902200"/>
            <a:ext cx="8229600" cy="2057400"/>
          </a:xfrm>
        </p:spPr>
        <p:txBody>
          <a:bodyPr/>
          <a:lstStyle/>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nSpc>
                <a:spcPct val="80000"/>
              </a:lnSpc>
            </a:pPr>
            <a:endParaRPr lang="en-US" altLang="en-US" sz="800" smtClean="0">
              <a:ea typeface="ＭＳ Ｐゴシック" pitchFamily="34" charset="-128"/>
            </a:endParaRPr>
          </a:p>
          <a:p>
            <a:pPr algn="r">
              <a:lnSpc>
                <a:spcPct val="80000"/>
              </a:lnSpc>
              <a:buFont typeface="Arial" pitchFamily="34" charset="0"/>
              <a:buNone/>
            </a:pPr>
            <a:endParaRPr lang="en-US" altLang="en-US" sz="800" smtClean="0">
              <a:ea typeface="ＭＳ Ｐゴシック" pitchFamily="34" charset="-128"/>
            </a:endParaRPr>
          </a:p>
          <a:p>
            <a:pPr algn="r">
              <a:lnSpc>
                <a:spcPct val="80000"/>
              </a:lnSpc>
              <a:buFont typeface="Arial" pitchFamily="34" charset="0"/>
              <a:buNone/>
            </a:pPr>
            <a:endParaRPr lang="en-US" altLang="en-US" sz="800" smtClean="0">
              <a:ea typeface="ＭＳ Ｐゴシック" pitchFamily="34" charset="-128"/>
            </a:endParaRPr>
          </a:p>
          <a:p>
            <a:pPr algn="r">
              <a:lnSpc>
                <a:spcPct val="80000"/>
              </a:lnSpc>
              <a:buFont typeface="Arial" pitchFamily="34" charset="0"/>
              <a:buNone/>
            </a:pPr>
            <a:r>
              <a:rPr lang="en-US" altLang="en-US" sz="1200" smtClean="0">
                <a:ea typeface="ＭＳ Ｐゴシック" pitchFamily="34" charset="-128"/>
              </a:rPr>
              <a:t>Source: Embarq, WRI</a:t>
            </a:r>
          </a:p>
        </p:txBody>
      </p:sp>
      <p:pic>
        <p:nvPicPr>
          <p:cNvPr id="1843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001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76200" y="0"/>
            <a:ext cx="8229600" cy="1143000"/>
          </a:xfrm>
        </p:spPr>
        <p:txBody>
          <a:bodyPr/>
          <a:lstStyle/>
          <a:p>
            <a:r>
              <a:rPr lang="en-US" altLang="en-US" smtClean="0">
                <a:solidFill>
                  <a:schemeClr val="bg1"/>
                </a:solidFill>
                <a:ea typeface="ＭＳ Ｐゴシック" pitchFamily="34" charset="-128"/>
              </a:rPr>
              <a:t>Bus Rapid Transit</a:t>
            </a:r>
          </a:p>
        </p:txBody>
      </p:sp>
      <p:sp>
        <p:nvSpPr>
          <p:cNvPr id="19459" name="Rectangle 3"/>
          <p:cNvSpPr>
            <a:spLocks noGrp="1"/>
          </p:cNvSpPr>
          <p:nvPr>
            <p:ph type="body" sz="half" idx="1"/>
          </p:nvPr>
        </p:nvSpPr>
        <p:spPr>
          <a:xfrm>
            <a:off x="685800" y="1412875"/>
            <a:ext cx="2746375" cy="4525963"/>
          </a:xfrm>
        </p:spPr>
        <p:txBody>
          <a:bodyPr/>
          <a:lstStyle/>
          <a:p>
            <a:pPr>
              <a:buFont typeface="Arial" pitchFamily="34" charset="0"/>
              <a:buNone/>
            </a:pPr>
            <a:r>
              <a:rPr lang="en-US" altLang="en-US" sz="2500" b="1" smtClean="0">
                <a:ea typeface="ＭＳ Ｐゴシック" pitchFamily="34" charset="-128"/>
              </a:rPr>
              <a:t>In Colombia, the Transmilenio is a successful bus rapid transit program spreading to Brazil, Mexico, Guatemala, Ecuador, and beyond.  </a:t>
            </a:r>
          </a:p>
          <a:p>
            <a:endParaRPr lang="en-US" altLang="en-US" sz="2500" b="1" smtClean="0">
              <a:ea typeface="ＭＳ Ｐゴシック" pitchFamily="34" charset="-128"/>
            </a:endParaRPr>
          </a:p>
        </p:txBody>
      </p:sp>
      <p:sp>
        <p:nvSpPr>
          <p:cNvPr id="19460" name="Rectangle 4"/>
          <p:cNvSpPr>
            <a:spLocks noGrp="1"/>
          </p:cNvSpPr>
          <p:nvPr>
            <p:ph sz="half" idx="2"/>
          </p:nvPr>
        </p:nvSpPr>
        <p:spPr/>
        <p:txBody>
          <a:bodyPr/>
          <a:lstStyle/>
          <a:p>
            <a:endParaRPr lang="en-US" altLang="en-US" sz="2500" smtClean="0">
              <a:ea typeface="ＭＳ Ｐゴシック" pitchFamily="34" charset="-128"/>
            </a:endParaRPr>
          </a:p>
        </p:txBody>
      </p:sp>
      <p:pic>
        <p:nvPicPr>
          <p:cNvPr id="19461" name="Picture 5" descr="transmil-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2959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0" y="0"/>
            <a:ext cx="8229600" cy="1143000"/>
          </a:xfrm>
        </p:spPr>
        <p:txBody>
          <a:bodyPr/>
          <a:lstStyle/>
          <a:p>
            <a:endParaRPr lang="en-US" altLang="en-US" smtClean="0">
              <a:ea typeface="ＭＳ Ｐゴシック" pitchFamily="34" charset="-128"/>
            </a:endParaRPr>
          </a:p>
        </p:txBody>
      </p:sp>
      <p:sp>
        <p:nvSpPr>
          <p:cNvPr id="20483" name="Rectangle 3"/>
          <p:cNvSpPr>
            <a:spLocks noGrp="1"/>
          </p:cNvSpPr>
          <p:nvPr>
            <p:ph type="body" idx="1"/>
          </p:nvPr>
        </p:nvSpPr>
        <p:spPr/>
        <p:txBody>
          <a:bodyPr/>
          <a:lstStyle/>
          <a:p>
            <a:endParaRPr lang="en-US" altLang="en-US" smtClean="0">
              <a:ea typeface="ＭＳ Ｐゴシック" pitchFamily="34" charset="-128"/>
            </a:endParaRP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8610600" cy="564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OnePlanet-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Water_LakeChapa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7620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1524000" y="228600"/>
            <a:ext cx="6781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800" b="1">
                <a:solidFill>
                  <a:srgbClr val="FF9933"/>
                </a:solidFill>
                <a:cs typeface="Arial" pitchFamily="34" charset="0"/>
              </a:rPr>
              <a:t>Mexico’s largest natural lake – </a:t>
            </a:r>
            <a:br>
              <a:rPr lang="en-US" altLang="en-US" sz="2800" b="1">
                <a:solidFill>
                  <a:srgbClr val="FF9933"/>
                </a:solidFill>
                <a:cs typeface="Arial" pitchFamily="34" charset="0"/>
              </a:rPr>
            </a:br>
            <a:r>
              <a:rPr lang="en-US" altLang="en-US" sz="2800" b="1">
                <a:solidFill>
                  <a:srgbClr val="FF9933"/>
                </a:solidFill>
                <a:cs typeface="Arial" pitchFamily="34" charset="0"/>
              </a:rPr>
              <a:t>Lake Chapala, Mexico</a:t>
            </a:r>
          </a:p>
        </p:txBody>
      </p:sp>
      <p:sp>
        <p:nvSpPr>
          <p:cNvPr id="183301" name="Text Box 5"/>
          <p:cNvSpPr txBox="1">
            <a:spLocks noChangeArrowheads="1"/>
          </p:cNvSpPr>
          <p:nvPr/>
        </p:nvSpPr>
        <p:spPr bwMode="auto">
          <a:xfrm>
            <a:off x="6324600" y="1752600"/>
            <a:ext cx="297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Char char="•"/>
            </a:pPr>
            <a:r>
              <a:rPr lang="en-US" altLang="en-US" sz="2000">
                <a:solidFill>
                  <a:schemeClr val="bg1"/>
                </a:solidFill>
                <a:latin typeface="Arial" pitchFamily="34" charset="0"/>
                <a:cs typeface="Times New Roman" pitchFamily="18" charset="0"/>
              </a:rPr>
              <a:t> 1983: Level of the lake has declines; noticeable decreases in wetlands</a:t>
            </a:r>
          </a:p>
        </p:txBody>
      </p:sp>
      <p:pic>
        <p:nvPicPr>
          <p:cNvPr id="183302" name="Picture 6" descr="13apr19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1219200"/>
            <a:ext cx="59277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 Box 7"/>
          <p:cNvSpPr txBox="1">
            <a:spLocks noChangeArrowheads="1"/>
          </p:cNvSpPr>
          <p:nvPr/>
        </p:nvSpPr>
        <p:spPr bwMode="auto">
          <a:xfrm>
            <a:off x="6400800" y="3352800"/>
            <a:ext cx="274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Char char="•"/>
            </a:pPr>
            <a:r>
              <a:rPr lang="en-US" altLang="en-US" sz="2000">
                <a:solidFill>
                  <a:schemeClr val="bg1"/>
                </a:solidFill>
                <a:latin typeface="Arial" pitchFamily="34" charset="0"/>
                <a:cs typeface="Times New Roman" pitchFamily="18" charset="0"/>
              </a:rPr>
              <a:t> 2001: Alteration in the contours of the shoreline is clearly visible</a:t>
            </a:r>
          </a:p>
        </p:txBody>
      </p:sp>
      <p:pic>
        <p:nvPicPr>
          <p:cNvPr id="183304" name="Picture 8" descr="29mar2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19200"/>
            <a:ext cx="5943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3301"/>
                                        </p:tgtEl>
                                        <p:attrNameLst>
                                          <p:attrName>style.visibility</p:attrName>
                                        </p:attrNameLst>
                                      </p:cBhvr>
                                      <p:to>
                                        <p:strVal val="visible"/>
                                      </p:to>
                                    </p:set>
                                    <p:animEffect transition="in" filter="dissolve">
                                      <p:cBhvr>
                                        <p:cTn id="7" dur="500"/>
                                        <p:tgtEl>
                                          <p:spTgt spid="183301"/>
                                        </p:tgtEl>
                                      </p:cBhvr>
                                    </p:animEffect>
                                  </p:childTnLst>
                                </p:cTn>
                              </p:par>
                              <p:par>
                                <p:cTn id="8" presetID="9" presetClass="entr" presetSubtype="0" fill="hold" nodeType="withEffect">
                                  <p:stCondLst>
                                    <p:cond delay="0"/>
                                  </p:stCondLst>
                                  <p:childTnLst>
                                    <p:set>
                                      <p:cBhvr>
                                        <p:cTn id="9" dur="1" fill="hold">
                                          <p:stCondLst>
                                            <p:cond delay="0"/>
                                          </p:stCondLst>
                                        </p:cTn>
                                        <p:tgtEl>
                                          <p:spTgt spid="183302"/>
                                        </p:tgtEl>
                                        <p:attrNameLst>
                                          <p:attrName>style.visibility</p:attrName>
                                        </p:attrNameLst>
                                      </p:cBhvr>
                                      <p:to>
                                        <p:strVal val="visible"/>
                                      </p:to>
                                    </p:set>
                                    <p:animEffect transition="in" filter="dissolve">
                                      <p:cBhvr>
                                        <p:cTn id="10" dur="500"/>
                                        <p:tgtEl>
                                          <p:spTgt spid="1833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83304"/>
                                        </p:tgtEl>
                                        <p:attrNameLst>
                                          <p:attrName>style.visibility</p:attrName>
                                        </p:attrNameLst>
                                      </p:cBhvr>
                                      <p:to>
                                        <p:strVal val="visible"/>
                                      </p:to>
                                    </p:set>
                                    <p:animEffect transition="in" filter="dissolve">
                                      <p:cBhvr>
                                        <p:cTn id="15" dur="500"/>
                                        <p:tgtEl>
                                          <p:spTgt spid="18330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3303"/>
                                        </p:tgtEl>
                                        <p:attrNameLst>
                                          <p:attrName>style.visibility</p:attrName>
                                        </p:attrNameLst>
                                      </p:cBhvr>
                                      <p:to>
                                        <p:strVal val="visible"/>
                                      </p:to>
                                    </p:set>
                                    <p:animEffect transition="in" filter="dissolve">
                                      <p:cBhvr>
                                        <p:cTn id="18" dur="500"/>
                                        <p:tgtEl>
                                          <p:spTgt spid="183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1" grpId="0"/>
      <p:bldP spid="18330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76200" y="0"/>
            <a:ext cx="8229600" cy="1143000"/>
          </a:xfrm>
        </p:spPr>
        <p:txBody>
          <a:bodyPr/>
          <a:lstStyle/>
          <a:p>
            <a:endParaRPr lang="en-US" altLang="en-US" smtClean="0">
              <a:ea typeface="ＭＳ Ｐゴシック" pitchFamily="34" charset="-128"/>
            </a:endParaRPr>
          </a:p>
        </p:txBody>
      </p:sp>
      <p:pic>
        <p:nvPicPr>
          <p:cNvPr id="21507"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1143000"/>
            <a:ext cx="7924800" cy="5476875"/>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76200" y="0"/>
            <a:ext cx="8229600" cy="1143000"/>
          </a:xfrm>
        </p:spPr>
        <p:txBody>
          <a:bodyPr/>
          <a:lstStyle/>
          <a:p>
            <a:r>
              <a:rPr lang="en-US" altLang="en-US" sz="3600" smtClean="0">
                <a:solidFill>
                  <a:schemeClr val="bg1"/>
                </a:solidFill>
                <a:ea typeface="ＭＳ Ｐゴシック" pitchFamily="34" charset="-128"/>
              </a:rPr>
              <a:t>We have a choice</a:t>
            </a:r>
          </a:p>
        </p:txBody>
      </p:sp>
      <p:pic>
        <p:nvPicPr>
          <p:cNvPr id="22531"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143000"/>
            <a:ext cx="7848600" cy="54864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0" y="0"/>
            <a:ext cx="8229600" cy="1143000"/>
          </a:xfrm>
        </p:spPr>
        <p:txBody>
          <a:bodyPr/>
          <a:lstStyle/>
          <a:p>
            <a:r>
              <a:rPr lang="en-US" altLang="en-US" sz="3200" smtClean="0">
                <a:solidFill>
                  <a:schemeClr val="bg1"/>
                </a:solidFill>
                <a:ea typeface="ＭＳ Ｐゴシック" pitchFamily="34" charset="-128"/>
              </a:rPr>
              <a:t>Bogota: Transmilenio Third Phase </a:t>
            </a:r>
            <a:br>
              <a:rPr lang="en-US" altLang="en-US" sz="3200" smtClean="0">
                <a:solidFill>
                  <a:schemeClr val="bg1"/>
                </a:solidFill>
                <a:ea typeface="ＭＳ Ｐゴシック" pitchFamily="34" charset="-128"/>
              </a:rPr>
            </a:br>
            <a:r>
              <a:rPr lang="en-US" altLang="en-US" sz="3200" smtClean="0">
                <a:solidFill>
                  <a:schemeClr val="bg1"/>
                </a:solidFill>
                <a:ea typeface="ＭＳ Ｐゴシック" pitchFamily="34" charset="-128"/>
              </a:rPr>
              <a:t>Portal El Dorado</a:t>
            </a:r>
          </a:p>
        </p:txBody>
      </p:sp>
      <p:pic>
        <p:nvPicPr>
          <p:cNvPr id="23555"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1295400"/>
            <a:ext cx="7620000" cy="5195888"/>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76200" y="0"/>
            <a:ext cx="8229600" cy="1143000"/>
          </a:xfrm>
        </p:spPr>
        <p:txBody>
          <a:bodyPr/>
          <a:lstStyle/>
          <a:p>
            <a:r>
              <a:rPr lang="en-US" altLang="en-US" smtClean="0">
                <a:solidFill>
                  <a:schemeClr val="bg1"/>
                </a:solidFill>
                <a:ea typeface="ＭＳ Ｐゴシック" pitchFamily="34" charset="-128"/>
              </a:rPr>
              <a:t>Bus Rapid Transit</a:t>
            </a:r>
          </a:p>
        </p:txBody>
      </p:sp>
      <p:sp>
        <p:nvSpPr>
          <p:cNvPr id="24579" name="Rectangle 3"/>
          <p:cNvSpPr>
            <a:spLocks noGrp="1"/>
          </p:cNvSpPr>
          <p:nvPr>
            <p:ph type="body" sz="half" idx="1"/>
          </p:nvPr>
        </p:nvSpPr>
        <p:spPr>
          <a:xfrm>
            <a:off x="685800" y="1412875"/>
            <a:ext cx="2746375" cy="4525963"/>
          </a:xfrm>
        </p:spPr>
        <p:txBody>
          <a:bodyPr/>
          <a:lstStyle/>
          <a:p>
            <a:pPr>
              <a:buFont typeface="Arial" pitchFamily="34" charset="0"/>
              <a:buNone/>
            </a:pPr>
            <a:r>
              <a:rPr lang="en-US" altLang="en-US" sz="2500" b="1" smtClean="0">
                <a:ea typeface="ＭＳ Ｐゴシック" pitchFamily="34" charset="-128"/>
              </a:rPr>
              <a:t>In Colombia, the Transmilenio is a successful bus rapid transit program spreading to Brazil, Mexico, Guatemala, Ecuador, and beyond.  </a:t>
            </a:r>
          </a:p>
          <a:p>
            <a:endParaRPr lang="en-US" altLang="en-US" sz="2500" b="1" smtClean="0">
              <a:ea typeface="ＭＳ Ｐゴシック" pitchFamily="34" charset="-128"/>
            </a:endParaRPr>
          </a:p>
        </p:txBody>
      </p:sp>
      <p:sp>
        <p:nvSpPr>
          <p:cNvPr id="24580" name="Rectangle 4"/>
          <p:cNvSpPr>
            <a:spLocks noGrp="1"/>
          </p:cNvSpPr>
          <p:nvPr>
            <p:ph sz="half" idx="2"/>
          </p:nvPr>
        </p:nvSpPr>
        <p:spPr/>
        <p:txBody>
          <a:bodyPr/>
          <a:lstStyle/>
          <a:p>
            <a:endParaRPr lang="en-US" altLang="en-US" sz="2500" smtClean="0">
              <a:ea typeface="ＭＳ Ｐゴシック" pitchFamily="34" charset="-128"/>
            </a:endParaRPr>
          </a:p>
        </p:txBody>
      </p:sp>
      <p:pic>
        <p:nvPicPr>
          <p:cNvPr id="24581" name="Picture 5" descr="transmil-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2959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086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543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76200" y="0"/>
            <a:ext cx="8229600" cy="1143000"/>
          </a:xfrm>
        </p:spPr>
        <p:txBody>
          <a:bodyPr/>
          <a:lstStyle/>
          <a:p>
            <a:r>
              <a:rPr lang="en-US" altLang="en-US" sz="3200" smtClean="0">
                <a:solidFill>
                  <a:schemeClr val="bg1"/>
                </a:solidFill>
                <a:ea typeface="ＭＳ Ｐゴシック" pitchFamily="34" charset="-128"/>
              </a:rPr>
              <a:t>Mexico DF: Metrobus Line 4</a:t>
            </a:r>
          </a:p>
        </p:txBody>
      </p:sp>
      <p:sp>
        <p:nvSpPr>
          <p:cNvPr id="27651" name="Rectangle 5"/>
          <p:cNvSpPr>
            <a:spLocks noGrp="1"/>
          </p:cNvSpPr>
          <p:nvPr>
            <p:ph type="body" sz="half" idx="1"/>
          </p:nvPr>
        </p:nvSpPr>
        <p:spPr>
          <a:xfrm>
            <a:off x="457200" y="1447800"/>
            <a:ext cx="4648200" cy="5181600"/>
          </a:xfrm>
        </p:spPr>
        <p:txBody>
          <a:bodyPr/>
          <a:lstStyle/>
          <a:p>
            <a:r>
              <a:rPr lang="en-US" altLang="en-US" sz="2400" smtClean="0">
                <a:ea typeface="ＭＳ Ｐゴシック" pitchFamily="34" charset="-128"/>
              </a:rPr>
              <a:t>Dedicated, confined bus lanes</a:t>
            </a:r>
          </a:p>
          <a:p>
            <a:pPr>
              <a:buFont typeface="Arial" pitchFamily="34" charset="0"/>
              <a:buNone/>
            </a:pPr>
            <a:endParaRPr lang="en-US" altLang="en-US" sz="1000" smtClean="0">
              <a:ea typeface="ＭＳ Ｐゴシック" pitchFamily="34" charset="-128"/>
            </a:endParaRPr>
          </a:p>
          <a:p>
            <a:r>
              <a:rPr lang="en-US" altLang="en-US" sz="2400" smtClean="0">
                <a:ea typeface="ＭＳ Ｐゴシック" pitchFamily="34" charset="-128"/>
              </a:rPr>
              <a:t>Enclosed stations</a:t>
            </a:r>
          </a:p>
          <a:p>
            <a:pPr>
              <a:buFont typeface="Arial" pitchFamily="34" charset="0"/>
              <a:buNone/>
            </a:pPr>
            <a:endParaRPr lang="en-US" altLang="en-US" sz="1000" smtClean="0">
              <a:ea typeface="ＭＳ Ｐゴシック" pitchFamily="34" charset="-128"/>
            </a:endParaRPr>
          </a:p>
          <a:p>
            <a:r>
              <a:rPr lang="en-US" altLang="en-US" sz="2400" smtClean="0">
                <a:ea typeface="ＭＳ Ｐゴシック" pitchFamily="34" charset="-128"/>
              </a:rPr>
              <a:t>Electronic fee payment prior to boarding</a:t>
            </a:r>
          </a:p>
          <a:p>
            <a:pPr>
              <a:buFont typeface="Arial" pitchFamily="34" charset="0"/>
              <a:buNone/>
            </a:pPr>
            <a:endParaRPr lang="en-US" altLang="en-US" sz="1000" smtClean="0">
              <a:ea typeface="ＭＳ Ｐゴシック" pitchFamily="34" charset="-128"/>
            </a:endParaRPr>
          </a:p>
          <a:p>
            <a:r>
              <a:rPr lang="en-US" altLang="en-US" sz="2400" smtClean="0">
                <a:ea typeface="ＭＳ Ｐゴシック" pitchFamily="34" charset="-128"/>
              </a:rPr>
              <a:t>Large Buses, either articulated or bi-articulated</a:t>
            </a:r>
          </a:p>
          <a:p>
            <a:pPr>
              <a:buFont typeface="Arial" pitchFamily="34" charset="0"/>
              <a:buNone/>
            </a:pPr>
            <a:endParaRPr lang="en-US" altLang="en-US" sz="1000" smtClean="0">
              <a:ea typeface="ＭＳ Ｐゴシック" pitchFamily="34" charset="-128"/>
            </a:endParaRPr>
          </a:p>
          <a:p>
            <a:r>
              <a:rPr lang="en-US" altLang="en-US" sz="2400" smtClean="0">
                <a:ea typeface="ＭＳ Ｐゴシック" pitchFamily="34" charset="-128"/>
              </a:rPr>
              <a:t>Advanced control systems to regulate times between buses overcrowding</a:t>
            </a:r>
          </a:p>
          <a:p>
            <a:pPr>
              <a:buFont typeface="Arial" pitchFamily="34" charset="0"/>
              <a:buNone/>
            </a:pPr>
            <a:endParaRPr lang="en-US" altLang="en-US" sz="1000" smtClean="0">
              <a:ea typeface="ＭＳ Ｐゴシック" pitchFamily="34" charset="-128"/>
            </a:endParaRPr>
          </a:p>
          <a:p>
            <a:r>
              <a:rPr lang="en-US" altLang="en-US" sz="2400" smtClean="0">
                <a:ea typeface="ＭＳ Ｐゴシック" pitchFamily="34" charset="-128"/>
              </a:rPr>
              <a:t>Distinctive Image</a:t>
            </a:r>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122363"/>
            <a:ext cx="3810000" cy="268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949700"/>
            <a:ext cx="38100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477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239000" cy="544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7086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OnePlanet-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Water_Evergla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2575"/>
            <a:ext cx="914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ChangeArrowheads="1"/>
          </p:cNvSpPr>
          <p:nvPr/>
        </p:nvSpPr>
        <p:spPr bwMode="auto">
          <a:xfrm>
            <a:off x="1447800" y="228600"/>
            <a:ext cx="6400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800" b="1">
                <a:solidFill>
                  <a:srgbClr val="FF9933"/>
                </a:solidFill>
                <a:cs typeface="Arial" pitchFamily="34" charset="0"/>
              </a:rPr>
              <a:t>Natural Capital Degradation -- Urban encroachment on Florida’s Everglades, US</a:t>
            </a:r>
          </a:p>
        </p:txBody>
      </p:sp>
      <p:pic>
        <p:nvPicPr>
          <p:cNvPr id="4101" name="Picture 5" descr="everglades_22Mar19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8" y="1143000"/>
            <a:ext cx="58150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6"/>
          <p:cNvSpPr txBox="1">
            <a:spLocks noChangeArrowheads="1"/>
          </p:cNvSpPr>
          <p:nvPr/>
        </p:nvSpPr>
        <p:spPr bwMode="auto">
          <a:xfrm>
            <a:off x="6629400" y="1524000"/>
            <a:ext cx="2514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Char char="•"/>
            </a:pPr>
            <a:r>
              <a:rPr lang="en-US" altLang="en-US" sz="2000">
                <a:solidFill>
                  <a:schemeClr val="bg1"/>
                </a:solidFill>
                <a:latin typeface="Arial" pitchFamily="34" charset="0"/>
                <a:cs typeface="Times New Roman" pitchFamily="18" charset="0"/>
              </a:rPr>
              <a:t> 1973: Rapid urban expansion has converted farmlands to cityscapes</a:t>
            </a:r>
          </a:p>
        </p:txBody>
      </p:sp>
      <p:pic>
        <p:nvPicPr>
          <p:cNvPr id="185351" name="Picture 7" descr="everglades_09jan2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143000"/>
            <a:ext cx="5791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2" name="Text Box 8"/>
          <p:cNvSpPr txBox="1">
            <a:spLocks noChangeArrowheads="1"/>
          </p:cNvSpPr>
          <p:nvPr/>
        </p:nvSpPr>
        <p:spPr bwMode="auto">
          <a:xfrm>
            <a:off x="6553200" y="3429000"/>
            <a:ext cx="2590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Char char="•"/>
            </a:pPr>
            <a:r>
              <a:rPr lang="en-US" altLang="en-US" sz="2000">
                <a:solidFill>
                  <a:schemeClr val="bg1"/>
                </a:solidFill>
                <a:latin typeface="Arial" pitchFamily="34" charset="0"/>
                <a:cs typeface="Times New Roman" pitchFamily="18" charset="0"/>
              </a:rPr>
              <a:t> 2002: Existence of vast wetlands “Everglades” threatened by urban encroachment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2000"/>
                                        <p:tgtEl>
                                          <p:spTgt spid="1853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5352"/>
                                        </p:tgtEl>
                                        <p:attrNameLst>
                                          <p:attrName>style.visibility</p:attrName>
                                        </p:attrNameLst>
                                      </p:cBhvr>
                                      <p:to>
                                        <p:strVal val="visible"/>
                                      </p:to>
                                    </p:set>
                                    <p:animEffect transition="in" filter="dissolve">
                                      <p:cBhvr>
                                        <p:cTn id="10" dur="500"/>
                                        <p:tgtEl>
                                          <p:spTgt spid="185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7315200"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76200" y="0"/>
            <a:ext cx="8229600" cy="1143000"/>
          </a:xfrm>
        </p:spPr>
        <p:txBody>
          <a:bodyPr/>
          <a:lstStyle/>
          <a:p>
            <a:r>
              <a:rPr lang="en-US" altLang="en-US" sz="3200" smtClean="0">
                <a:solidFill>
                  <a:srgbClr val="FF0000"/>
                </a:solidFill>
                <a:ea typeface="ＭＳ Ｐゴシック" pitchFamily="34" charset="-128"/>
              </a:rPr>
              <a:t>Sustainability -- So what is happening in the LAC</a:t>
            </a:r>
          </a:p>
        </p:txBody>
      </p:sp>
      <p:sp>
        <p:nvSpPr>
          <p:cNvPr id="32771" name="Rectangle 3"/>
          <p:cNvSpPr>
            <a:spLocks noGrp="1"/>
          </p:cNvSpPr>
          <p:nvPr>
            <p:ph type="body" idx="1"/>
          </p:nvPr>
        </p:nvSpPr>
        <p:spPr>
          <a:xfrm>
            <a:off x="457200" y="1143000"/>
            <a:ext cx="8229600" cy="5562600"/>
          </a:xfrm>
        </p:spPr>
        <p:txBody>
          <a:bodyPr/>
          <a:lstStyle/>
          <a:p>
            <a:pPr>
              <a:lnSpc>
                <a:spcPct val="80000"/>
              </a:lnSpc>
            </a:pPr>
            <a:r>
              <a:rPr lang="en-US" altLang="en-US" sz="2000" b="1" smtClean="0">
                <a:ea typeface="ＭＳ Ｐゴシック" pitchFamily="34" charset="-128"/>
              </a:rPr>
              <a:t>Low carbon Economies: Barbados, Belize, and Trinidad Tobago</a:t>
            </a:r>
            <a:r>
              <a:rPr lang="en-US" altLang="en-US" sz="2000" smtClean="0">
                <a:ea typeface="ＭＳ Ｐゴシック" pitchFamily="34" charset="-128"/>
              </a:rPr>
              <a:t> recognize the dangers of global warming and the importance of reducing the country's carbon footprint. </a:t>
            </a:r>
            <a:r>
              <a:rPr lang="en-US" altLang="en-US" sz="2000" b="1" smtClean="0">
                <a:ea typeface="ＭＳ Ｐゴシック" pitchFamily="34" charset="-128"/>
              </a:rPr>
              <a:t>Green Barbados</a:t>
            </a:r>
            <a:r>
              <a:rPr lang="en-US" altLang="en-US" sz="2000" smtClean="0">
                <a:ea typeface="ＭＳ Ｐゴシック" pitchFamily="34" charset="-128"/>
              </a:rPr>
              <a:t>, a target goal of the 2007 - 2025 National Strategic Plan, seeks to transform the country into a cleaner, more environmentally advanced country. In </a:t>
            </a:r>
            <a:r>
              <a:rPr lang="en-US" altLang="en-US" sz="2000" b="1" smtClean="0">
                <a:ea typeface="ＭＳ Ｐゴシック" pitchFamily="34" charset="-128"/>
              </a:rPr>
              <a:t>Belize City</a:t>
            </a:r>
            <a:r>
              <a:rPr lang="en-US" altLang="en-US" sz="2000" smtClean="0">
                <a:ea typeface="ＭＳ Ｐゴシック" pitchFamily="34" charset="-128"/>
              </a:rPr>
              <a:t>, advances in a Waterfront Development Strategy and </a:t>
            </a:r>
            <a:r>
              <a:rPr lang="en-US" altLang="en-US" sz="2000" smtClean="0">
                <a:ea typeface="ＭＳ Ｐゴシック" pitchFamily="34" charset="-128"/>
                <a:hlinkClick r:id="rId2"/>
              </a:rPr>
              <a:t>Fort Point Pedestrian Walk</a:t>
            </a:r>
            <a:r>
              <a:rPr lang="en-US" altLang="en-US" sz="2000" smtClean="0">
                <a:ea typeface="ＭＳ Ｐゴシック" pitchFamily="34" charset="-128"/>
              </a:rPr>
              <a:t> are underway, and in T&amp;T has initiated The Green Fund. </a:t>
            </a:r>
          </a:p>
          <a:p>
            <a:pPr>
              <a:lnSpc>
                <a:spcPct val="80000"/>
              </a:lnSpc>
            </a:pPr>
            <a:r>
              <a:rPr lang="en-US" altLang="en-US" sz="2000" smtClean="0">
                <a:ea typeface="ＭＳ Ｐゴシック" pitchFamily="34" charset="-128"/>
              </a:rPr>
              <a:t>City government of </a:t>
            </a:r>
            <a:r>
              <a:rPr lang="en-US" altLang="en-US" sz="2000" b="1" smtClean="0">
                <a:ea typeface="ＭＳ Ｐゴシック" pitchFamily="34" charset="-128"/>
              </a:rPr>
              <a:t>Buenos Aires</a:t>
            </a:r>
            <a:r>
              <a:rPr lang="en-US" altLang="en-US" sz="2000" smtClean="0">
                <a:ea typeface="ＭＳ Ｐゴシック" pitchFamily="34" charset="-128"/>
              </a:rPr>
              <a:t> has launched a comprehensive </a:t>
            </a:r>
            <a:r>
              <a:rPr lang="en-US" altLang="en-US" sz="2000" b="1" smtClean="0">
                <a:ea typeface="ＭＳ Ｐゴシック" pitchFamily="34" charset="-128"/>
              </a:rPr>
              <a:t>bicycle </a:t>
            </a:r>
            <a:r>
              <a:rPr lang="en-US" altLang="en-US" sz="2000" smtClean="0">
                <a:ea typeface="ＭＳ Ｐゴシック" pitchFamily="34" charset="-128"/>
              </a:rPr>
              <a:t>program.  As examples, in Brazil, programs are underway in Rio, Belo Horizonte, and Sao Paolo.   </a:t>
            </a:r>
          </a:p>
          <a:p>
            <a:pPr>
              <a:lnSpc>
                <a:spcPct val="80000"/>
              </a:lnSpc>
            </a:pPr>
            <a:r>
              <a:rPr lang="en-US" altLang="en-US" sz="2000" smtClean="0">
                <a:ea typeface="ＭＳ Ｐゴシック" pitchFamily="34" charset="-128"/>
              </a:rPr>
              <a:t>In </a:t>
            </a:r>
            <a:r>
              <a:rPr lang="en-US" altLang="en-US" sz="2000" b="1" smtClean="0">
                <a:ea typeface="ＭＳ Ｐゴシック" pitchFamily="34" charset="-128"/>
              </a:rPr>
              <a:t>Bogota, Colombia</a:t>
            </a:r>
            <a:r>
              <a:rPr lang="en-US" altLang="en-US" sz="2000" smtClean="0">
                <a:ea typeface="ＭＳ Ｐゴシック" pitchFamily="34" charset="-128"/>
              </a:rPr>
              <a:t>, the Transmilenio is a successful bus rapid transit program that is spreading to Cartegena.  </a:t>
            </a:r>
          </a:p>
          <a:p>
            <a:pPr>
              <a:lnSpc>
                <a:spcPct val="80000"/>
              </a:lnSpc>
            </a:pPr>
            <a:r>
              <a:rPr lang="en-US" altLang="en-US" sz="2000" b="1" smtClean="0">
                <a:ea typeface="ＭＳ Ｐゴシック" pitchFamily="34" charset="-128"/>
              </a:rPr>
              <a:t>Mexico City</a:t>
            </a:r>
            <a:r>
              <a:rPr lang="en-US" altLang="en-US" sz="2000" smtClean="0">
                <a:ea typeface="ＭＳ Ｐゴシック" pitchFamily="34" charset="-128"/>
              </a:rPr>
              <a:t> launched its first public bike share program, Ecobici, in February 2010. The system, which features 1,114 bikes and 85 stations, is part of the new Bicycle Mobility Strategy of Mexico City, which seeks to raise the number of cyclists in the city from one to five percent by 2012. </a:t>
            </a:r>
          </a:p>
          <a:p>
            <a:pPr>
              <a:lnSpc>
                <a:spcPct val="80000"/>
              </a:lnSpc>
            </a:pPr>
            <a:r>
              <a:rPr lang="en-US" altLang="en-US" sz="2000" smtClean="0">
                <a:ea typeface="ＭＳ Ｐゴシック" pitchFamily="34" charset="-128"/>
              </a:rPr>
              <a:t>In </a:t>
            </a:r>
            <a:r>
              <a:rPr lang="en-US" altLang="en-US" sz="2000" b="1" smtClean="0">
                <a:ea typeface="ＭＳ Ｐゴシック" pitchFamily="34" charset="-128"/>
              </a:rPr>
              <a:t>Guadalajara</a:t>
            </a:r>
            <a:r>
              <a:rPr lang="en-US" altLang="en-US" sz="2000" smtClean="0">
                <a:ea typeface="ＭＳ Ｐゴシック" pitchFamily="34" charset="-128"/>
              </a:rPr>
              <a:t>, the 16-kilometer Macrobus program was inaugurated in March 2009 to be expanded to a 72-kilometer network by 2012.  </a:t>
            </a:r>
          </a:p>
          <a:p>
            <a:pPr>
              <a:lnSpc>
                <a:spcPct val="80000"/>
              </a:lnSpc>
            </a:pPr>
            <a:r>
              <a:rPr lang="en-US" altLang="en-US" sz="2000" b="1" smtClean="0">
                <a:ea typeface="ＭＳ Ｐゴシック" pitchFamily="34" charset="-128"/>
              </a:rPr>
              <a:t>Modernizing Public Transport</a:t>
            </a:r>
            <a:r>
              <a:rPr lang="en-US" altLang="en-US" sz="2000" smtClean="0">
                <a:ea typeface="ＭＳ Ｐゴシック" pitchFamily="34" charset="-128"/>
              </a:rPr>
              <a:t> transforming public transport systems to better serve the needs of their populations and the environment.</a:t>
            </a:r>
          </a:p>
          <a:p>
            <a:pPr>
              <a:lnSpc>
                <a:spcPct val="80000"/>
              </a:lnSpc>
            </a:pPr>
            <a:endParaRPr lang="en-US" altLang="en-US" sz="2000" smtClean="0">
              <a:ea typeface="ＭＳ Ｐゴシック" pitchFamily="34"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p:cNvSpPr>
          <p:nvPr>
            <p:ph type="title"/>
          </p:nvPr>
        </p:nvSpPr>
        <p:spPr>
          <a:xfrm>
            <a:off x="0" y="0"/>
            <a:ext cx="8229600" cy="1143000"/>
          </a:xfrm>
        </p:spPr>
        <p:txBody>
          <a:bodyPr/>
          <a:lstStyle/>
          <a:p>
            <a:r>
              <a:rPr lang="en-US" altLang="en-US" sz="3200" smtClean="0">
                <a:solidFill>
                  <a:schemeClr val="bg1"/>
                </a:solidFill>
                <a:ea typeface="ＭＳ Ｐゴシック" pitchFamily="34" charset="-128"/>
              </a:rPr>
              <a:t>Vehicle travel and traffic fatalities</a:t>
            </a:r>
            <a:r>
              <a:rPr lang="en-US" altLang="en-US" smtClean="0">
                <a:ea typeface="ＭＳ Ｐゴシック" pitchFamily="34" charset="-128"/>
              </a:rPr>
              <a:t> </a:t>
            </a:r>
          </a:p>
        </p:txBody>
      </p:sp>
      <p:pic>
        <p:nvPicPr>
          <p:cNvPr id="33795"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143000"/>
            <a:ext cx="8610600" cy="561022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477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38" y="1081088"/>
            <a:ext cx="7772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7258" name="Group 42"/>
          <p:cNvGraphicFramePr>
            <a:graphicFrameLocks noGrp="1"/>
          </p:cNvGraphicFramePr>
          <p:nvPr/>
        </p:nvGraphicFramePr>
        <p:xfrm>
          <a:off x="0" y="0"/>
          <a:ext cx="9144000" cy="6889750"/>
        </p:xfrm>
        <a:graphic>
          <a:graphicData uri="http://schemas.openxmlformats.org/drawingml/2006/table">
            <a:tbl>
              <a:tblPr/>
              <a:tblGrid>
                <a:gridCol w="1822450"/>
                <a:gridCol w="1820863"/>
                <a:gridCol w="1822450"/>
                <a:gridCol w="1820862"/>
                <a:gridCol w="1857375"/>
              </a:tblGrid>
              <a:tr h="1097275">
                <a:tc gridSpan="5">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200" b="1" i="1" u="none" strike="noStrike" cap="none" normalizeH="0" baseline="0" dirty="0" smtClean="0">
                          <a:ln>
                            <a:noFill/>
                          </a:ln>
                          <a:solidFill>
                            <a:schemeClr val="bg1"/>
                          </a:solidFill>
                          <a:effectLst/>
                          <a:latin typeface="Helvetica" pitchFamily="34" charset="0"/>
                          <a:ea typeface="MS Mincho" pitchFamily="49" charset="-128"/>
                          <a:cs typeface="Times New Roman" pitchFamily="18" charset="0"/>
                        </a:rPr>
                        <a:t>Environmental Policy Instruments Based 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200" b="1" i="1" u="none" strike="noStrike" cap="none" normalizeH="0" baseline="0" dirty="0" smtClean="0">
                          <a:ln>
                            <a:noFill/>
                          </a:ln>
                          <a:solidFill>
                            <a:schemeClr val="bg1"/>
                          </a:solidFill>
                          <a:effectLst/>
                          <a:latin typeface="Helvetica" pitchFamily="34" charset="0"/>
                          <a:ea typeface="MS Mincho" pitchFamily="49" charset="-128"/>
                          <a:cs typeface="Times New Roman" pitchFamily="18" charset="0"/>
                        </a:rPr>
                        <a:t>Decentralization &amp; Flexibility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2200" b="0" i="0" u="none" strike="noStrike" cap="none" normalizeH="0" baseline="0" dirty="0" smtClean="0">
                          <a:ln>
                            <a:noFill/>
                          </a:ln>
                          <a:solidFill>
                            <a:srgbClr val="FF0000"/>
                          </a:solidFill>
                          <a:effectLst/>
                          <a:latin typeface="Times New Roman" pitchFamily="18" charset="0"/>
                          <a:ea typeface="MS Mincho" pitchFamily="49" charset="-128"/>
                          <a:cs typeface="Times New Roman" pitchFamily="18" charset="0"/>
                        </a:rPr>
                        <a:t>Less participation         More participation civil society</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57175">
                <a:tc gridSpan="5">
                  <a:txBody>
                    <a:bodyPr/>
                    <a:lstStyle>
                      <a:lvl1pPr eaLnBrk="0" hangingPunct="0">
                        <a:spcBef>
                          <a:spcPct val="20000"/>
                        </a:spcBef>
                        <a:buFont typeface="Arial" pitchFamily="34" charset="0"/>
                        <a:tabLst>
                          <a:tab pos="2971800" algn="ctr"/>
                          <a:tab pos="5029200" algn="ctr"/>
                        </a:tabLst>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tabLst>
                          <a:tab pos="2971800" algn="ctr"/>
                          <a:tab pos="5029200" algn="ctr"/>
                        </a:tabLst>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tabLst>
                          <a:tab pos="2971800" algn="ctr"/>
                          <a:tab pos="5029200" algn="ctr"/>
                        </a:tabLst>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tabLst>
                          <a:tab pos="2971800" algn="ctr"/>
                          <a:tab pos="5029200" algn="ctr"/>
                        </a:tabLst>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tabLst>
                          <a:tab pos="2971800" algn="ctr"/>
                          <a:tab pos="5029200" algn="ctr"/>
                        </a:tabLst>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029200" algn="ctr"/>
                        </a:tabLst>
                      </a:pPr>
                      <a:r>
                        <a:rPr kumimoji="0" lang="en-US" altLang="ja-JP" sz="1400" b="0" i="1"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&lt;---Minimum Flexibility---&gt;	   &lt;-- Moderate Flexibility ----&gt;    &lt;--- Maximum Flexibility ------&gt;</a:t>
                      </a:r>
                      <a:endParaRPr kumimoji="0" lang="en-US"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58763">
                <a:tc gridSpan="5">
                  <a:txBody>
                    <a:bodyPr/>
                    <a:lstStyle>
                      <a:lvl1pPr eaLnBrk="0" hangingPunct="0">
                        <a:spcBef>
                          <a:spcPct val="20000"/>
                        </a:spcBef>
                        <a:buFont typeface="Arial" pitchFamily="34" charset="0"/>
                        <a:tabLst>
                          <a:tab pos="2971800" algn="ctr"/>
                          <a:tab pos="5029200" algn="ctr"/>
                        </a:tabLst>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tabLst>
                          <a:tab pos="2971800" algn="ctr"/>
                          <a:tab pos="5029200" algn="ctr"/>
                        </a:tabLst>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tabLst>
                          <a:tab pos="2971800" algn="ctr"/>
                          <a:tab pos="5029200" algn="ctr"/>
                        </a:tabLst>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tabLst>
                          <a:tab pos="2971800" algn="ctr"/>
                          <a:tab pos="5029200" algn="ctr"/>
                        </a:tabLst>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tabLst>
                          <a:tab pos="2971800" algn="ctr"/>
                          <a:tab pos="5029200" algn="ctr"/>
                        </a:tabLst>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029200" algn="ctr"/>
                        </a:tabLst>
                      </a:pPr>
                      <a:r>
                        <a:rPr kumimoji="0" lang="en-US" altLang="ja-JP" sz="1400" b="0" i="1"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&lt;--- Maximum Government Involvement ---&gt;	               &lt;--- Increased Private Initiative ---&gt;</a:t>
                      </a:r>
                      <a:endParaRPr kumimoji="0" lang="en-US"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54000">
                <a:tc gridSpan="5">
                  <a:txBody>
                    <a:bodyPr/>
                    <a:lstStyle>
                      <a:lvl1pPr eaLnBrk="0" hangingPunct="0">
                        <a:spcBef>
                          <a:spcPct val="20000"/>
                        </a:spcBef>
                        <a:buFont typeface="Arial" pitchFamily="34" charset="0"/>
                        <a:tabLst>
                          <a:tab pos="2971800" algn="ctr"/>
                          <a:tab pos="5029200" algn="ctr"/>
                        </a:tabLst>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tabLst>
                          <a:tab pos="2971800" algn="ctr"/>
                          <a:tab pos="5029200" algn="ctr"/>
                        </a:tabLst>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tabLst>
                          <a:tab pos="2971800" algn="ctr"/>
                          <a:tab pos="5029200" algn="ctr"/>
                        </a:tabLst>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tabLst>
                          <a:tab pos="2971800" algn="ctr"/>
                          <a:tab pos="5029200" algn="ctr"/>
                        </a:tabLst>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tabLst>
                          <a:tab pos="2971800" algn="ctr"/>
                          <a:tab pos="5029200" algn="ctr"/>
                        </a:tabLst>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tabLst>
                          <a:tab pos="2971800" algn="ctr"/>
                          <a:tab pos="5029200" algn="ctr"/>
                        </a:tabLst>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029200" algn="ctr"/>
                        </a:tabLst>
                      </a:pPr>
                      <a:r>
                        <a:rPr kumimoji="0" lang="en-US" altLang="ja-JP" sz="1400" b="0"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&lt;-Control-Oriented-&gt;   &lt;----------Market-Oriented-------------&gt;   &lt;-Litigation-Oriented-&gt;</a:t>
                      </a:r>
                      <a:endPar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69917">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Regulations</a:t>
                      </a:r>
                      <a:b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br>
                      <a: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and Sanctions</a:t>
                      </a:r>
                      <a:endPar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Charges, Taxes &amp; Fees</a:t>
                      </a:r>
                      <a:endPar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Market</a:t>
                      </a:r>
                      <a:b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br>
                      <a: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Creation</a:t>
                      </a:r>
                      <a:endPar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Final Demand </a:t>
                      </a:r>
                      <a:b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br>
                      <a:r>
                        <a:rPr kumimoji="0" lang="en-US" altLang="ja-JP" sz="1400" b="1" i="1"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Intervention</a:t>
                      </a:r>
                      <a:endPar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Liability</a:t>
                      </a:r>
                      <a:br>
                        <a:rPr kumimoji="0" lang="en-US" altLang="ja-JP" sz="14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br>
                      <a:r>
                        <a:rPr kumimoji="0" lang="en-US" altLang="ja-JP" sz="14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Legislation</a:t>
                      </a:r>
                      <a:endPar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763">
                <a:tc gridSpan="5">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Specific Examples of Urban Applications</a:t>
                      </a:r>
                      <a:endPar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93856">
                <a:tc>
                  <a:txBody>
                    <a:bodyPr/>
                    <a:lstStyle>
                      <a:lvl1pPr eaLnBrk="0" hangingPunct="0">
                        <a:spcBef>
                          <a:spcPct val="20000"/>
                        </a:spcBef>
                        <a:buFont typeface="Arial" pitchFamily="34" charset="0"/>
                        <a:tabLst>
                          <a:tab pos="119063" algn="l"/>
                        </a:tabLst>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tabLst>
                          <a:tab pos="119063" algn="l"/>
                        </a:tabLst>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tabLst>
                          <a:tab pos="119063" algn="l"/>
                        </a:tabLst>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Land use restrictions</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Construction impact regulations for roads, pipelines, ports, or communications grids</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Environmental </a:t>
                      </a:r>
                      <a:b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b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guidelines for urban road alignments</a:t>
                      </a:r>
                    </a:p>
                    <a:p>
                      <a:pPr marL="0" marR="0" lvl="0" indent="0" algn="l" defTabSz="914400" rtl="0" eaLnBrk="0" fontAlgn="base" latinLnBrk="0" hangingPunct="0">
                        <a:lnSpc>
                          <a:spcPct val="100000"/>
                        </a:lnSpc>
                        <a:spcBef>
                          <a:spcPct val="0"/>
                        </a:spcBef>
                        <a:spcAft>
                          <a:spcPct val="0"/>
                        </a:spcAft>
                        <a:buClrTx/>
                        <a:buSzTx/>
                        <a:buFontTx/>
                        <a:buNone/>
                        <a:tabLst>
                          <a:tab pos="119063" algn="l"/>
                        </a:tabLst>
                      </a:pP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
                      </a:r>
                      <a:b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br>
                      <a:endPar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tabLst>
                          <a:tab pos="119063" algn="l"/>
                        </a:tabLst>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tabLst>
                          <a:tab pos="119063" algn="l"/>
                        </a:tabLst>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tabLst>
                          <a:tab pos="119063" algn="l"/>
                        </a:tabLst>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Greening of conventional taxes e.g. Carbon tax</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Tolls and User charges for roads</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Congestion tax or fee</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Gas guzzler tax for cars that get less than 30 mph</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Tax break for buying a car that pollutes less or gets high MPG</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tabLst>
                          <a:tab pos="119063" algn="l"/>
                        </a:tabLst>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tabLst>
                          <a:tab pos="119063" algn="l"/>
                        </a:tabLst>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tabLst>
                          <a:tab pos="119063" algn="l"/>
                        </a:tabLst>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1"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Tradable permits for  taxis</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Market-based expropriation for construction, including “environmental </a:t>
                      </a:r>
                      <a:b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b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values”</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smtClean="0">
                          <a:ln>
                            <a:noFill/>
                          </a:ln>
                          <a:solidFill>
                            <a:schemeClr val="tx1"/>
                          </a:solidFill>
                          <a:effectLst/>
                          <a:latin typeface="Times New Roman" pitchFamily="18" charset="0"/>
                          <a:ea typeface="MS Mincho" pitchFamily="49" charset="-128"/>
                          <a:cs typeface="Times New Roman" pitchFamily="18" charset="0"/>
                        </a:rPr>
                        <a:t>Tradable permits for air pollution emissions such as limiting taxis in urban center</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tabLst>
                          <a:tab pos="119063" algn="l"/>
                        </a:tabLst>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tabLst>
                          <a:tab pos="119063" algn="l"/>
                        </a:tabLst>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tabLst>
                          <a:tab pos="119063" algn="l"/>
                        </a:tabLst>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Consumer product labeling </a:t>
                      </a:r>
                      <a:r>
                        <a:rPr kumimoji="0" lang="en-US" altLang="ja-JP"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(eco-labels)</a:t>
                      </a:r>
                      <a:r>
                        <a:rPr kumimoji="0" lang="en-US"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 for hybrid vehicles and high MPG cars </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Education regarding recycling and reuse</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Disclosure legislation requiring manufacturers to publish gas mileage</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Blacklist of cars</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Ecotourism</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tabLst>
                          <a:tab pos="119063" algn="l"/>
                        </a:tabLst>
                        <a:defRPr sz="2800">
                          <a:solidFill>
                            <a:schemeClr val="tx1"/>
                          </a:solidFill>
                          <a:latin typeface="Calibri" pitchFamily="34" charset="0"/>
                          <a:ea typeface="ＭＳ Ｐゴシック" pitchFamily="34" charset="-128"/>
                        </a:defRPr>
                      </a:lvl1pPr>
                      <a:lvl2pPr eaLnBrk="0" hangingPunct="0">
                        <a:spcBef>
                          <a:spcPct val="20000"/>
                        </a:spcBef>
                        <a:buFont typeface="Arial" pitchFamily="34" charset="0"/>
                        <a:tabLst>
                          <a:tab pos="119063" algn="l"/>
                        </a:tabLst>
                        <a:defRPr sz="2400">
                          <a:solidFill>
                            <a:schemeClr val="tx1"/>
                          </a:solidFill>
                          <a:latin typeface="Calibri" pitchFamily="34" charset="0"/>
                          <a:ea typeface="ＭＳ Ｐゴシック" pitchFamily="34" charset="-128"/>
                        </a:defRPr>
                      </a:lvl2pPr>
                      <a:lvl3pPr eaLnBrk="0" hangingPunct="0">
                        <a:spcBef>
                          <a:spcPct val="20000"/>
                        </a:spcBef>
                        <a:buFont typeface="Arial" pitchFamily="34" charset="0"/>
                        <a:tabLst>
                          <a:tab pos="119063" algn="l"/>
                        </a:tabLst>
                        <a:defRPr sz="2000">
                          <a:solidFill>
                            <a:schemeClr val="tx1"/>
                          </a:solidFill>
                          <a:latin typeface="Calibri" pitchFamily="34" charset="0"/>
                          <a:ea typeface="ＭＳ Ｐゴシック" pitchFamily="34" charset="-128"/>
                        </a:defRPr>
                      </a:lvl3pPr>
                      <a:lvl4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4pPr>
                      <a:lvl5pPr eaLnBrk="0" hangingPunct="0">
                        <a:spcBef>
                          <a:spcPct val="20000"/>
                        </a:spcBef>
                        <a:buFont typeface="Arial" pitchFamily="34" charset="0"/>
                        <a:tabLst>
                          <a:tab pos="119063" algn="l"/>
                        </a:tabLst>
                        <a:defRPr>
                          <a:solidFill>
                            <a:schemeClr val="tx1"/>
                          </a:solidFill>
                          <a:latin typeface="Calibri" pitchFamily="34" charset="0"/>
                          <a:ea typeface="ＭＳ Ｐゴシック" pitchFamily="34" charset="-128"/>
                        </a:defRPr>
                      </a:lvl5pPr>
                      <a:lvl6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6pPr>
                      <a:lvl7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7pPr>
                      <a:lvl8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8pPr>
                      <a:lvl9pPr eaLnBrk="0" fontAlgn="base" hangingPunct="0">
                        <a:spcBef>
                          <a:spcPct val="20000"/>
                        </a:spcBef>
                        <a:spcAft>
                          <a:spcPct val="0"/>
                        </a:spcAft>
                        <a:buFont typeface="Arial" pitchFamily="34" charset="0"/>
                        <a:tabLst>
                          <a:tab pos="119063" algn="l"/>
                        </a:tabLst>
                        <a:defRPr>
                          <a:solidFill>
                            <a:schemeClr val="tx1"/>
                          </a:solidFill>
                          <a:latin typeface="Calibri"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1"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Sue Ministry of Environment for not upholding their laws on air and water pollution and emission standards.</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Damages compensation</a:t>
                      </a:r>
                    </a:p>
                    <a:p>
                      <a:pPr marL="0" marR="0" lvl="0" indent="0" algn="l" defTabSz="914400" rtl="0" eaLnBrk="0" fontAlgn="base" latinLnBrk="0" hangingPunct="0">
                        <a:lnSpc>
                          <a:spcPct val="100000"/>
                        </a:lnSpc>
                        <a:spcBef>
                          <a:spcPct val="0"/>
                        </a:spcBef>
                        <a:spcAft>
                          <a:spcPct val="0"/>
                        </a:spcAft>
                        <a:buClrTx/>
                        <a:buSzTx/>
                        <a:buFontTx/>
                        <a:buChar char="*"/>
                        <a:tabLst>
                          <a:tab pos="119063" algn="l"/>
                        </a:tabLst>
                      </a:pPr>
                      <a:r>
                        <a:rPr kumimoji="0" lang="en-US" altLang="ja-JP" sz="1400" b="0" i="0" u="none" strike="noStrike" cap="none" normalizeH="0" baseline="0" dirty="0" smtClean="0">
                          <a:ln>
                            <a:noFill/>
                          </a:ln>
                          <a:solidFill>
                            <a:schemeClr val="tx1"/>
                          </a:solidFill>
                          <a:effectLst/>
                          <a:latin typeface="Times New Roman" pitchFamily="18" charset="0"/>
                          <a:ea typeface="MS Mincho" pitchFamily="49" charset="-128"/>
                          <a:cs typeface="Times New Roman" pitchFamily="18" charset="0"/>
                        </a:rPr>
                        <a:t>“Zero net impact” requirements for road alignments, pipelines or utility rights of way, and water crossings</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900" name="Rectangle 36"/>
          <p:cNvSpPr>
            <a:spLocks noChangeArrowheads="1"/>
          </p:cNvSpPr>
          <p:nvPr/>
        </p:nvSpPr>
        <p:spPr bwMode="auto">
          <a:xfrm>
            <a:off x="0" y="7029450"/>
            <a:ext cx="9144000" cy="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2400">
              <a:latin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59788" cy="751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38915"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38916" name="Rectangle 4"/>
          <p:cNvSpPr>
            <a:spLocks noChangeArrowheads="1"/>
          </p:cNvSpPr>
          <p:nvPr/>
        </p:nvSpPr>
        <p:spPr bwMode="auto">
          <a:xfrm>
            <a:off x="3811588" y="1165225"/>
            <a:ext cx="1073150"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b="1">
                <a:latin typeface="Times New Roman" pitchFamily="18" charset="0"/>
              </a:rPr>
              <a:t>State</a:t>
            </a:r>
          </a:p>
        </p:txBody>
      </p:sp>
      <p:sp>
        <p:nvSpPr>
          <p:cNvPr id="38917" name="Freeform 5"/>
          <p:cNvSpPr>
            <a:spLocks/>
          </p:cNvSpPr>
          <p:nvPr/>
        </p:nvSpPr>
        <p:spPr bwMode="auto">
          <a:xfrm>
            <a:off x="4479925" y="1793875"/>
            <a:ext cx="4503738" cy="5053013"/>
          </a:xfrm>
          <a:custGeom>
            <a:avLst/>
            <a:gdLst>
              <a:gd name="T0" fmla="*/ 2147483647 w 2837"/>
              <a:gd name="T1" fmla="*/ 0 h 3183"/>
              <a:gd name="T2" fmla="*/ 0 w 2837"/>
              <a:gd name="T3" fmla="*/ 2147483647 h 3183"/>
              <a:gd name="T4" fmla="*/ 0 w 2837"/>
              <a:gd name="T5" fmla="*/ 2147483647 h 3183"/>
              <a:gd name="T6" fmla="*/ 2147483647 w 2837"/>
              <a:gd name="T7" fmla="*/ 0 h 3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37" h="3183">
                <a:moveTo>
                  <a:pt x="2836" y="0"/>
                </a:moveTo>
                <a:lnTo>
                  <a:pt x="0" y="3182"/>
                </a:lnTo>
                <a:lnTo>
                  <a:pt x="0" y="1096"/>
                </a:lnTo>
                <a:lnTo>
                  <a:pt x="2836" y="0"/>
                </a:lnTo>
              </a:path>
            </a:pathLst>
          </a:custGeom>
          <a:solidFill>
            <a:srgbClr val="E5405D"/>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8" name="Freeform 6"/>
          <p:cNvSpPr>
            <a:spLocks/>
          </p:cNvSpPr>
          <p:nvPr/>
        </p:nvSpPr>
        <p:spPr bwMode="auto">
          <a:xfrm>
            <a:off x="25400" y="1793875"/>
            <a:ext cx="8937625" cy="1752600"/>
          </a:xfrm>
          <a:custGeom>
            <a:avLst/>
            <a:gdLst>
              <a:gd name="T0" fmla="*/ 0 w 5630"/>
              <a:gd name="T1" fmla="*/ 0 h 1104"/>
              <a:gd name="T2" fmla="*/ 2147483647 w 5630"/>
              <a:gd name="T3" fmla="*/ 2147483647 h 1104"/>
              <a:gd name="T4" fmla="*/ 2147483647 w 5630"/>
              <a:gd name="T5" fmla="*/ 2147483647 h 1104"/>
              <a:gd name="T6" fmla="*/ 0 w 5630"/>
              <a:gd name="T7" fmla="*/ 0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30" h="1104">
                <a:moveTo>
                  <a:pt x="0" y="0"/>
                </a:moveTo>
                <a:lnTo>
                  <a:pt x="2798" y="1103"/>
                </a:lnTo>
                <a:lnTo>
                  <a:pt x="5629" y="7"/>
                </a:lnTo>
                <a:lnTo>
                  <a:pt x="0" y="0"/>
                </a:lnTo>
              </a:path>
            </a:pathLst>
          </a:custGeom>
          <a:solidFill>
            <a:srgbClr val="51D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9" name="Freeform 7"/>
          <p:cNvSpPr>
            <a:spLocks/>
          </p:cNvSpPr>
          <p:nvPr/>
        </p:nvSpPr>
        <p:spPr bwMode="auto">
          <a:xfrm>
            <a:off x="12700" y="1793875"/>
            <a:ext cx="4468813" cy="5037138"/>
          </a:xfrm>
          <a:custGeom>
            <a:avLst/>
            <a:gdLst>
              <a:gd name="T0" fmla="*/ 0 w 2815"/>
              <a:gd name="T1" fmla="*/ 0 h 3173"/>
              <a:gd name="T2" fmla="*/ 2147483647 w 2815"/>
              <a:gd name="T3" fmla="*/ 2147483647 h 3173"/>
              <a:gd name="T4" fmla="*/ 2147483647 w 2815"/>
              <a:gd name="T5" fmla="*/ 2147483647 h 3173"/>
              <a:gd name="T6" fmla="*/ 0 w 2815"/>
              <a:gd name="T7" fmla="*/ 0 h 31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5" h="3173">
                <a:moveTo>
                  <a:pt x="0" y="0"/>
                </a:moveTo>
                <a:lnTo>
                  <a:pt x="2805" y="1096"/>
                </a:lnTo>
                <a:lnTo>
                  <a:pt x="2814" y="3172"/>
                </a:lnTo>
                <a:lnTo>
                  <a:pt x="0" y="0"/>
                </a:lnTo>
              </a:path>
            </a:pathLst>
          </a:custGeom>
          <a:solidFill>
            <a:srgbClr val="FAFD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8920" name="Object 8">
            <a:hlinkClick r:id="" action="ppaction://ole?verb=0"/>
          </p:cNvPr>
          <p:cNvGraphicFramePr>
            <a:graphicFrameLocks/>
          </p:cNvGraphicFramePr>
          <p:nvPr/>
        </p:nvGraphicFramePr>
        <p:xfrm>
          <a:off x="3532188" y="3154363"/>
          <a:ext cx="1936750" cy="674687"/>
        </p:xfrm>
        <a:graphic>
          <a:graphicData uri="http://schemas.openxmlformats.org/presentationml/2006/ole">
            <mc:AlternateContent xmlns:mc="http://schemas.openxmlformats.org/markup-compatibility/2006">
              <mc:Choice xmlns:v="urn:schemas-microsoft-com:vml" Requires="v">
                <p:oleObj spid="_x0000_s38932" name="Clip" r:id="rId4" imgW="5807075" imgH="3009900" progId="MS_ClipArt_Gallery.2">
                  <p:embed/>
                </p:oleObj>
              </mc:Choice>
              <mc:Fallback>
                <p:oleObj name="Clip" r:id="rId4" imgW="5807075" imgH="3009900" progId="MS_ClipArt_Gallery.2">
                  <p:embed/>
                  <p:pic>
                    <p:nvPicPr>
                      <p:cNvPr id="0" name="Objec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188" y="3154363"/>
                        <a:ext cx="1936750" cy="67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21" name="Object 9">
            <a:hlinkClick r:id="" action="ppaction://ole?verb=0"/>
          </p:cNvPr>
          <p:cNvGraphicFramePr>
            <a:graphicFrameLocks/>
          </p:cNvGraphicFramePr>
          <p:nvPr/>
        </p:nvGraphicFramePr>
        <p:xfrm>
          <a:off x="5900738" y="1843088"/>
          <a:ext cx="911225" cy="800100"/>
        </p:xfrm>
        <a:graphic>
          <a:graphicData uri="http://schemas.openxmlformats.org/presentationml/2006/ole">
            <mc:AlternateContent xmlns:mc="http://schemas.openxmlformats.org/markup-compatibility/2006">
              <mc:Choice xmlns:v="urn:schemas-microsoft-com:vml" Requires="v">
                <p:oleObj spid="_x0000_s38933" name="Clip" r:id="rId6" imgW="4824413" imgH="4838700" progId="MS_ClipArt_Gallery.2">
                  <p:embed/>
                </p:oleObj>
              </mc:Choice>
              <mc:Fallback>
                <p:oleObj name="Clip" r:id="rId6" imgW="4824413" imgH="4838700" progId="MS_ClipArt_Gallery.2">
                  <p:embed/>
                  <p:pic>
                    <p:nvPicPr>
                      <p:cNvPr id="0" name="Object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0738" y="1843088"/>
                        <a:ext cx="9112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22" name="Object 10">
            <a:hlinkClick r:id="" action="ppaction://ole?verb=0"/>
          </p:cNvPr>
          <p:cNvGraphicFramePr>
            <a:graphicFrameLocks/>
          </p:cNvGraphicFramePr>
          <p:nvPr/>
        </p:nvGraphicFramePr>
        <p:xfrm>
          <a:off x="1471613" y="2947988"/>
          <a:ext cx="1150937" cy="1049337"/>
        </p:xfrm>
        <a:graphic>
          <a:graphicData uri="http://schemas.openxmlformats.org/presentationml/2006/ole">
            <mc:AlternateContent xmlns:mc="http://schemas.openxmlformats.org/markup-compatibility/2006">
              <mc:Choice xmlns:v="urn:schemas-microsoft-com:vml" Requires="v">
                <p:oleObj spid="_x0000_s38934" name="Clip" r:id="rId8" imgW="3627490" imgH="3771702" progId="MS_ClipArt_Gallery.2">
                  <p:embed/>
                </p:oleObj>
              </mc:Choice>
              <mc:Fallback>
                <p:oleObj name="Clip" r:id="rId8" imgW="3627490" imgH="3771702" progId="MS_ClipArt_Gallery.2">
                  <p:embed/>
                  <p:pic>
                    <p:nvPicPr>
                      <p:cNvPr id="0" name="Object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13" y="2947988"/>
                        <a:ext cx="1150937"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23" name="Object 11">
            <a:hlinkClick r:id="" action="ppaction://ole?verb=0"/>
          </p:cNvPr>
          <p:cNvGraphicFramePr>
            <a:graphicFrameLocks/>
          </p:cNvGraphicFramePr>
          <p:nvPr/>
        </p:nvGraphicFramePr>
        <p:xfrm>
          <a:off x="5137150" y="4938713"/>
          <a:ext cx="1325563" cy="727075"/>
        </p:xfrm>
        <a:graphic>
          <a:graphicData uri="http://schemas.openxmlformats.org/presentationml/2006/ole">
            <mc:AlternateContent xmlns:mc="http://schemas.openxmlformats.org/markup-compatibility/2006">
              <mc:Choice xmlns:v="urn:schemas-microsoft-com:vml" Requires="v">
                <p:oleObj spid="_x0000_s38935" name="Clip" r:id="rId10" imgW="4047448" imgH="2534013" progId="MS_ClipArt_Gallery.2">
                  <p:embed/>
                </p:oleObj>
              </mc:Choice>
              <mc:Fallback>
                <p:oleObj name="Clip" r:id="rId10" imgW="4047448" imgH="2534013" progId="MS_ClipArt_Gallery.2">
                  <p:embed/>
                  <p:pic>
                    <p:nvPicPr>
                      <p:cNvPr id="0" name="Object 1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7150" y="4938713"/>
                        <a:ext cx="1325563"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8924" name="Group 12"/>
          <p:cNvGrpSpPr>
            <a:grpSpLocks/>
          </p:cNvGrpSpPr>
          <p:nvPr/>
        </p:nvGrpSpPr>
        <p:grpSpPr bwMode="auto">
          <a:xfrm>
            <a:off x="3089275" y="4675188"/>
            <a:ext cx="800100" cy="974725"/>
            <a:chOff x="1946" y="2945"/>
            <a:chExt cx="504" cy="614"/>
          </a:xfrm>
        </p:grpSpPr>
        <p:graphicFrame>
          <p:nvGraphicFramePr>
            <p:cNvPr id="38930" name="Object 13">
              <a:hlinkClick r:id="" action="ppaction://ole?verb=0"/>
            </p:cNvPr>
            <p:cNvGraphicFramePr>
              <a:graphicFrameLocks/>
            </p:cNvGraphicFramePr>
            <p:nvPr/>
          </p:nvGraphicFramePr>
          <p:xfrm>
            <a:off x="1946" y="2945"/>
            <a:ext cx="504" cy="614"/>
          </p:xfrm>
          <a:graphic>
            <a:graphicData uri="http://schemas.openxmlformats.org/presentationml/2006/ole">
              <mc:AlternateContent xmlns:mc="http://schemas.openxmlformats.org/markup-compatibility/2006">
                <mc:Choice xmlns:v="urn:schemas-microsoft-com:vml" Requires="v">
                  <p:oleObj spid="_x0000_s38936" name="Clip" r:id="rId12" imgW="2106131" imgH="3142557" progId="MS_ClipArt_Gallery.2">
                    <p:embed/>
                  </p:oleObj>
                </mc:Choice>
                <mc:Fallback>
                  <p:oleObj name="Clip" r:id="rId12" imgW="2106131" imgH="3142557" progId="MS_ClipArt_Gallery.2">
                    <p:embed/>
                    <p:pic>
                      <p:nvPicPr>
                        <p:cNvPr id="0" name="Object 1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6" y="2945"/>
                          <a:ext cx="504" cy="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31" name="Object 14">
              <a:hlinkClick r:id="" action="ppaction://ole?verb=0"/>
            </p:cNvPr>
            <p:cNvGraphicFramePr>
              <a:graphicFrameLocks/>
            </p:cNvGraphicFramePr>
            <p:nvPr/>
          </p:nvGraphicFramePr>
          <p:xfrm>
            <a:off x="2179" y="3277"/>
            <a:ext cx="175" cy="257"/>
          </p:xfrm>
          <a:graphic>
            <a:graphicData uri="http://schemas.openxmlformats.org/presentationml/2006/ole">
              <mc:AlternateContent xmlns:mc="http://schemas.openxmlformats.org/markup-compatibility/2006">
                <mc:Choice xmlns:v="urn:schemas-microsoft-com:vml" Requires="v">
                  <p:oleObj spid="_x0000_s38937" name="Clip" r:id="rId14" imgW="936586" imgH="1665571" progId="MS_ClipArt_Gallery.2">
                    <p:embed/>
                  </p:oleObj>
                </mc:Choice>
                <mc:Fallback>
                  <p:oleObj name="Clip" r:id="rId14" imgW="936586" imgH="1665571" progId="MS_ClipArt_Gallery.2">
                    <p:embed/>
                    <p:pic>
                      <p:nvPicPr>
                        <p:cNvPr id="0" name="Object 14"/>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79" y="3277"/>
                          <a:ext cx="175"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38925" name="Picture 1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3050" y="2900363"/>
            <a:ext cx="1550988"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6" name="Picture 16"/>
          <p:cNvPicPr>
            <a:picLocks noChangeArrowheads="1"/>
          </p:cNvPicPr>
          <p:nvPr/>
        </p:nvPicPr>
        <p:blipFill>
          <a:blip r:embed="rId17">
            <a:extLst>
              <a:ext uri="{28A0092B-C50C-407E-A947-70E740481C1C}">
                <a14:useLocalDpi xmlns:a14="http://schemas.microsoft.com/office/drawing/2010/main" val="0"/>
              </a:ext>
            </a:extLst>
          </a:blip>
          <a:srcRect t="20309"/>
          <a:stretch>
            <a:fillRect/>
          </a:stretch>
        </p:blipFill>
        <p:spPr bwMode="auto">
          <a:xfrm>
            <a:off x="2184400" y="1814513"/>
            <a:ext cx="114935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7" name="Rectangle 17"/>
          <p:cNvSpPr>
            <a:spLocks noChangeArrowheads="1"/>
          </p:cNvSpPr>
          <p:nvPr/>
        </p:nvSpPr>
        <p:spPr bwMode="auto">
          <a:xfrm>
            <a:off x="730250" y="4514850"/>
            <a:ext cx="166211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b="1">
                <a:latin typeface="Times New Roman" pitchFamily="18" charset="0"/>
              </a:rPr>
              <a:t>Markets</a:t>
            </a:r>
          </a:p>
        </p:txBody>
      </p:sp>
      <p:sp>
        <p:nvSpPr>
          <p:cNvPr id="38928" name="Rectangle 18"/>
          <p:cNvSpPr>
            <a:spLocks noChangeArrowheads="1"/>
          </p:cNvSpPr>
          <p:nvPr/>
        </p:nvSpPr>
        <p:spPr bwMode="auto">
          <a:xfrm>
            <a:off x="6548438" y="4630738"/>
            <a:ext cx="2268537"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b="1">
                <a:latin typeface="Times New Roman" pitchFamily="18" charset="0"/>
              </a:rPr>
              <a:t>Community</a:t>
            </a:r>
          </a:p>
        </p:txBody>
      </p:sp>
      <p:sp>
        <p:nvSpPr>
          <p:cNvPr id="38929" name="Rectangle 19"/>
          <p:cNvSpPr>
            <a:spLocks noGrp="1"/>
          </p:cNvSpPr>
          <p:nvPr>
            <p:ph type="title"/>
          </p:nvPr>
        </p:nvSpPr>
        <p:spPr>
          <a:xfrm>
            <a:off x="-125413" y="-20638"/>
            <a:ext cx="9088438" cy="1185863"/>
          </a:xfrm>
          <a:noFill/>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en-US" altLang="en-US" sz="3600" smtClean="0">
                <a:solidFill>
                  <a:srgbClr val="CC3300"/>
                </a:solidFill>
                <a:ea typeface="ＭＳ Ｐゴシック" pitchFamily="34" charset="-128"/>
              </a:rPr>
              <a:t>The New Model:</a:t>
            </a:r>
            <a:br>
              <a:rPr lang="en-US" altLang="en-US" sz="3600" smtClean="0">
                <a:solidFill>
                  <a:srgbClr val="CC3300"/>
                </a:solidFill>
                <a:ea typeface="ＭＳ Ｐゴシック" pitchFamily="34" charset="-128"/>
              </a:rPr>
            </a:br>
            <a:r>
              <a:rPr lang="en-US" altLang="en-US" sz="3600" smtClean="0">
                <a:solidFill>
                  <a:srgbClr val="CC3300"/>
                </a:solidFill>
                <a:ea typeface="ＭＳ Ｐゴシック" pitchFamily="34" charset="-128"/>
              </a:rPr>
              <a:t>Multiple Agents, Multiple Incentives</a:t>
            </a:r>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39939"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39940" name="Freeform 4"/>
          <p:cNvSpPr>
            <a:spLocks/>
          </p:cNvSpPr>
          <p:nvPr/>
        </p:nvSpPr>
        <p:spPr bwMode="auto">
          <a:xfrm>
            <a:off x="25400" y="1042988"/>
            <a:ext cx="8996363" cy="2012950"/>
          </a:xfrm>
          <a:custGeom>
            <a:avLst/>
            <a:gdLst>
              <a:gd name="T0" fmla="*/ 0 w 5667"/>
              <a:gd name="T1" fmla="*/ 0 h 1268"/>
              <a:gd name="T2" fmla="*/ 2147483647 w 5667"/>
              <a:gd name="T3" fmla="*/ 2147483647 h 1268"/>
              <a:gd name="T4" fmla="*/ 2147483647 w 5667"/>
              <a:gd name="T5" fmla="*/ 2147483647 h 1268"/>
              <a:gd name="T6" fmla="*/ 0 w 5667"/>
              <a:gd name="T7" fmla="*/ 0 h 12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67" h="1268">
                <a:moveTo>
                  <a:pt x="0" y="0"/>
                </a:moveTo>
                <a:lnTo>
                  <a:pt x="2816" y="1267"/>
                </a:lnTo>
                <a:lnTo>
                  <a:pt x="5666" y="8"/>
                </a:lnTo>
                <a:lnTo>
                  <a:pt x="0" y="0"/>
                </a:lnTo>
              </a:path>
            </a:pathLst>
          </a:custGeom>
          <a:solidFill>
            <a:srgbClr val="51D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1" name="Line 5"/>
          <p:cNvSpPr>
            <a:spLocks noChangeShapeType="1"/>
          </p:cNvSpPr>
          <p:nvPr/>
        </p:nvSpPr>
        <p:spPr bwMode="auto">
          <a:xfrm flipH="1">
            <a:off x="4497388" y="1074738"/>
            <a:ext cx="4514850" cy="19732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2" name="Line 6"/>
          <p:cNvSpPr>
            <a:spLocks noChangeShapeType="1"/>
          </p:cNvSpPr>
          <p:nvPr/>
        </p:nvSpPr>
        <p:spPr bwMode="auto">
          <a:xfrm>
            <a:off x="31750" y="1062038"/>
            <a:ext cx="4437063" cy="19732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9943" name="Object 7">
            <a:hlinkClick r:id="" action="ppaction://ole?verb=0"/>
          </p:cNvPr>
          <p:cNvGraphicFramePr>
            <a:graphicFrameLocks/>
          </p:cNvGraphicFramePr>
          <p:nvPr/>
        </p:nvGraphicFramePr>
        <p:xfrm>
          <a:off x="3556000" y="2605088"/>
          <a:ext cx="1949450" cy="776287"/>
        </p:xfrm>
        <a:graphic>
          <a:graphicData uri="http://schemas.openxmlformats.org/presentationml/2006/ole">
            <mc:AlternateContent xmlns:mc="http://schemas.openxmlformats.org/markup-compatibility/2006">
              <mc:Choice xmlns:v="urn:schemas-microsoft-com:vml" Requires="v">
                <p:oleObj spid="_x0000_s39952" name="Clip" r:id="rId4" imgW="5807075" imgH="3009900" progId="MS_ClipArt_Gallery.2">
                  <p:embed/>
                </p:oleObj>
              </mc:Choice>
              <mc:Fallback>
                <p:oleObj name="Clip" r:id="rId4" imgW="5807075" imgH="3009900" progId="MS_ClipArt_Gallery.2">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0" y="2605088"/>
                        <a:ext cx="1949450" cy="7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4" name="Object 8">
            <a:hlinkClick r:id="" action="ppaction://ole?verb=0"/>
          </p:cNvPr>
          <p:cNvGraphicFramePr>
            <a:graphicFrameLocks/>
          </p:cNvGraphicFramePr>
          <p:nvPr/>
        </p:nvGraphicFramePr>
        <p:xfrm>
          <a:off x="5940425" y="1098550"/>
          <a:ext cx="915988" cy="920750"/>
        </p:xfrm>
        <a:graphic>
          <a:graphicData uri="http://schemas.openxmlformats.org/presentationml/2006/ole">
            <mc:AlternateContent xmlns:mc="http://schemas.openxmlformats.org/markup-compatibility/2006">
              <mc:Choice xmlns:v="urn:schemas-microsoft-com:vml" Requires="v">
                <p:oleObj spid="_x0000_s39953" name="Clip" r:id="rId6" imgW="4824413" imgH="4838700" progId="MS_ClipArt_Gallery.2">
                  <p:embed/>
                </p:oleObj>
              </mc:Choice>
              <mc:Fallback>
                <p:oleObj name="Clip" r:id="rId6" imgW="4824413" imgH="4838700" progId="MS_ClipArt_Gallery.2">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1098550"/>
                        <a:ext cx="915988"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5" name="Rectangle 9"/>
          <p:cNvSpPr>
            <a:spLocks noChangeArrowheads="1"/>
          </p:cNvSpPr>
          <p:nvPr/>
        </p:nvSpPr>
        <p:spPr bwMode="auto">
          <a:xfrm>
            <a:off x="1978025" y="606425"/>
            <a:ext cx="16700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400">
                <a:latin typeface="Arial" pitchFamily="34" charset="0"/>
              </a:rPr>
              <a:t>Regulators</a:t>
            </a:r>
          </a:p>
        </p:txBody>
      </p:sp>
      <p:sp>
        <p:nvSpPr>
          <p:cNvPr id="39946" name="Rectangle 10"/>
          <p:cNvSpPr>
            <a:spLocks noChangeArrowheads="1"/>
          </p:cNvSpPr>
          <p:nvPr/>
        </p:nvSpPr>
        <p:spPr bwMode="auto">
          <a:xfrm>
            <a:off x="5745163" y="573088"/>
            <a:ext cx="1363662"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400">
                <a:latin typeface="Arial" pitchFamily="34" charset="0"/>
              </a:rPr>
              <a:t>The Law</a:t>
            </a:r>
          </a:p>
        </p:txBody>
      </p:sp>
      <p:sp>
        <p:nvSpPr>
          <p:cNvPr id="39947" name="Rectangle 11"/>
          <p:cNvSpPr>
            <a:spLocks noChangeArrowheads="1"/>
          </p:cNvSpPr>
          <p:nvPr/>
        </p:nvSpPr>
        <p:spPr bwMode="auto">
          <a:xfrm>
            <a:off x="3968750" y="2427288"/>
            <a:ext cx="10414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400">
                <a:latin typeface="Arial" pitchFamily="34" charset="0"/>
              </a:rPr>
              <a:t>Plants</a:t>
            </a:r>
          </a:p>
        </p:txBody>
      </p:sp>
      <p:pic>
        <p:nvPicPr>
          <p:cNvPr id="39948" name="Picture 12"/>
          <p:cNvPicPr>
            <a:picLocks noChangeArrowheads="1"/>
          </p:cNvPicPr>
          <p:nvPr/>
        </p:nvPicPr>
        <p:blipFill>
          <a:blip r:embed="rId8">
            <a:extLst>
              <a:ext uri="{28A0092B-C50C-407E-A947-70E740481C1C}">
                <a14:useLocalDpi xmlns:a14="http://schemas.microsoft.com/office/drawing/2010/main" val="0"/>
              </a:ext>
            </a:extLst>
          </a:blip>
          <a:srcRect t="20377"/>
          <a:stretch>
            <a:fillRect/>
          </a:stretch>
        </p:blipFill>
        <p:spPr bwMode="auto">
          <a:xfrm>
            <a:off x="2198688" y="1066800"/>
            <a:ext cx="1157287"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9" name="Rectangle 13"/>
          <p:cNvSpPr>
            <a:spLocks noChangeArrowheads="1"/>
          </p:cNvSpPr>
          <p:nvPr/>
        </p:nvSpPr>
        <p:spPr bwMode="auto">
          <a:xfrm>
            <a:off x="2973388" y="4070350"/>
            <a:ext cx="33416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237582" name="Rectangle 14"/>
          <p:cNvSpPr>
            <a:spLocks noGrp="1"/>
          </p:cNvSpPr>
          <p:nvPr>
            <p:ph type="body" idx="1"/>
          </p:nvPr>
        </p:nvSpPr>
        <p:spPr>
          <a:xfrm>
            <a:off x="1549400" y="4216400"/>
            <a:ext cx="6884988" cy="1719263"/>
          </a:xfrm>
          <a:noFill/>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en-US" altLang="en-US" sz="3600" b="1" smtClean="0">
                <a:ea typeface="ＭＳ Ｐゴシック" pitchFamily="34" charset="-128"/>
              </a:rPr>
              <a:t>Regulatory Standards</a:t>
            </a:r>
          </a:p>
          <a:p>
            <a:r>
              <a:rPr lang="en-US" altLang="en-US" sz="3600" b="1" smtClean="0">
                <a:ea typeface="ＭＳ Ｐゴシック" pitchFamily="34" charset="-128"/>
              </a:rPr>
              <a:t>Market-based Instruments</a:t>
            </a:r>
          </a:p>
          <a:p>
            <a:r>
              <a:rPr lang="en-US" altLang="en-US" sz="3600" b="1" smtClean="0">
                <a:ea typeface="ＭＳ Ｐゴシック" pitchFamily="34" charset="-128"/>
              </a:rPr>
              <a:t>Legal Liability</a:t>
            </a:r>
          </a:p>
        </p:txBody>
      </p:sp>
      <p:sp>
        <p:nvSpPr>
          <p:cNvPr id="39951" name="Rectangle 15"/>
          <p:cNvSpPr>
            <a:spLocks noChangeArrowheads="1"/>
          </p:cNvSpPr>
          <p:nvPr/>
        </p:nvSpPr>
        <p:spPr bwMode="auto">
          <a:xfrm>
            <a:off x="3760788" y="-58738"/>
            <a:ext cx="1403350" cy="77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4400" b="1">
                <a:solidFill>
                  <a:srgbClr val="FAFD00"/>
                </a:solidFill>
                <a:latin typeface="Times New Roman" pitchFamily="18" charset="0"/>
              </a:rPr>
              <a:t>State</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7582">
                                            <p:txEl>
                                              <p:pRg st="0" end="0"/>
                                            </p:txEl>
                                          </p:spTgt>
                                        </p:tgtEl>
                                        <p:attrNameLst>
                                          <p:attrName>style.visibility</p:attrName>
                                        </p:attrNameLst>
                                      </p:cBhvr>
                                      <p:to>
                                        <p:strVal val="visible"/>
                                      </p:to>
                                    </p:set>
                                    <p:animEffect transition="in" filter="wipe(up)">
                                      <p:cBhvr>
                                        <p:cTn id="7" dur="500"/>
                                        <p:tgtEl>
                                          <p:spTgt spid="2375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7582">
                                            <p:txEl>
                                              <p:pRg st="1" end="1"/>
                                            </p:txEl>
                                          </p:spTgt>
                                        </p:tgtEl>
                                        <p:attrNameLst>
                                          <p:attrName>style.visibility</p:attrName>
                                        </p:attrNameLst>
                                      </p:cBhvr>
                                      <p:to>
                                        <p:strVal val="visible"/>
                                      </p:to>
                                    </p:set>
                                    <p:animEffect transition="in" filter="wipe(up)">
                                      <p:cBhvr>
                                        <p:cTn id="12" dur="500"/>
                                        <p:tgtEl>
                                          <p:spTgt spid="2375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7582">
                                            <p:txEl>
                                              <p:pRg st="2" end="2"/>
                                            </p:txEl>
                                          </p:spTgt>
                                        </p:tgtEl>
                                        <p:attrNameLst>
                                          <p:attrName>style.visibility</p:attrName>
                                        </p:attrNameLst>
                                      </p:cBhvr>
                                      <p:to>
                                        <p:strVal val="visible"/>
                                      </p:to>
                                    </p:set>
                                    <p:animEffect transition="in" filter="wipe(up)">
                                      <p:cBhvr>
                                        <p:cTn id="17" dur="500"/>
                                        <p:tgtEl>
                                          <p:spTgt spid="2375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82"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40963"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239620" name="Rectangle 4"/>
          <p:cNvSpPr>
            <a:spLocks noChangeArrowheads="1"/>
          </p:cNvSpPr>
          <p:nvPr/>
        </p:nvSpPr>
        <p:spPr bwMode="auto">
          <a:xfrm>
            <a:off x="363538" y="2444750"/>
            <a:ext cx="3559175" cy="222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a:spcBef>
                <a:spcPct val="20000"/>
              </a:spcBef>
              <a:buClr>
                <a:schemeClr val="hlink"/>
              </a:buClr>
              <a:buSzPct val="75000"/>
              <a:buFont typeface="Monotype Sorts"/>
              <a:buChar char="u"/>
              <a:defRPr/>
            </a:pPr>
            <a:r>
              <a:rPr lang="en-US" altLang="en-US" sz="3600" b="1" smtClean="0">
                <a:effectLst>
                  <a:outerShdw blurRad="38100" dist="38100" dir="2700000" algn="tl">
                    <a:srgbClr val="C0C0C0"/>
                  </a:outerShdw>
                </a:effectLst>
                <a:latin typeface="Times New Roman" pitchFamily="18" charset="0"/>
              </a:rPr>
              <a:t>Power</a:t>
            </a:r>
          </a:p>
          <a:p>
            <a:pPr defTabSz="914400">
              <a:spcBef>
                <a:spcPct val="20000"/>
              </a:spcBef>
              <a:buClr>
                <a:schemeClr val="hlink"/>
              </a:buClr>
              <a:buSzPct val="75000"/>
              <a:buFont typeface="Monotype Sorts"/>
              <a:buChar char="u"/>
              <a:defRPr/>
            </a:pPr>
            <a:r>
              <a:rPr lang="en-US" altLang="en-US" sz="3600" b="1" smtClean="0">
                <a:effectLst>
                  <a:outerShdw blurRad="38100" dist="38100" dir="2700000" algn="tl">
                    <a:srgbClr val="C0C0C0"/>
                  </a:outerShdw>
                </a:effectLst>
                <a:latin typeface="Times New Roman" pitchFamily="18" charset="0"/>
              </a:rPr>
              <a:t>Social Norms</a:t>
            </a:r>
          </a:p>
          <a:p>
            <a:pPr defTabSz="914400">
              <a:spcBef>
                <a:spcPct val="20000"/>
              </a:spcBef>
              <a:buClr>
                <a:schemeClr val="hlink"/>
              </a:buClr>
              <a:buSzPct val="75000"/>
              <a:buFont typeface="Monotype Sorts"/>
              <a:buChar char="u"/>
              <a:defRPr/>
            </a:pPr>
            <a:r>
              <a:rPr lang="en-US" altLang="en-US" sz="3600" b="1" smtClean="0">
                <a:effectLst>
                  <a:outerShdw blurRad="38100" dist="38100" dir="2700000" algn="tl">
                    <a:srgbClr val="C0C0C0"/>
                  </a:outerShdw>
                </a:effectLst>
                <a:latin typeface="Times New Roman" pitchFamily="18" charset="0"/>
              </a:rPr>
              <a:t>Negotiations</a:t>
            </a:r>
          </a:p>
        </p:txBody>
      </p:sp>
      <p:grpSp>
        <p:nvGrpSpPr>
          <p:cNvPr id="40965" name="Group 5"/>
          <p:cNvGrpSpPr>
            <a:grpSpLocks/>
          </p:cNvGrpSpPr>
          <p:nvPr/>
        </p:nvGrpSpPr>
        <p:grpSpPr bwMode="auto">
          <a:xfrm>
            <a:off x="3556000" y="1042988"/>
            <a:ext cx="5487988" cy="5803900"/>
            <a:chOff x="2240" y="657"/>
            <a:chExt cx="3457" cy="3656"/>
          </a:xfrm>
        </p:grpSpPr>
        <p:sp>
          <p:nvSpPr>
            <p:cNvPr id="40973" name="Freeform 6"/>
            <p:cNvSpPr>
              <a:spLocks/>
            </p:cNvSpPr>
            <p:nvPr/>
          </p:nvSpPr>
          <p:spPr bwMode="auto">
            <a:xfrm>
              <a:off x="2841" y="657"/>
              <a:ext cx="2856" cy="3656"/>
            </a:xfrm>
            <a:custGeom>
              <a:avLst/>
              <a:gdLst>
                <a:gd name="T0" fmla="*/ 2855 w 2856"/>
                <a:gd name="T1" fmla="*/ 0 h 3656"/>
                <a:gd name="T2" fmla="*/ 0 w 2856"/>
                <a:gd name="T3" fmla="*/ 3655 h 3656"/>
                <a:gd name="T4" fmla="*/ 0 w 2856"/>
                <a:gd name="T5" fmla="*/ 1259 h 3656"/>
                <a:gd name="T6" fmla="*/ 2855 w 2856"/>
                <a:gd name="T7" fmla="*/ 0 h 36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56" h="3656">
                  <a:moveTo>
                    <a:pt x="2855" y="0"/>
                  </a:moveTo>
                  <a:lnTo>
                    <a:pt x="0" y="3655"/>
                  </a:lnTo>
                  <a:lnTo>
                    <a:pt x="0" y="1259"/>
                  </a:lnTo>
                  <a:lnTo>
                    <a:pt x="2855" y="0"/>
                  </a:lnTo>
                </a:path>
              </a:pathLst>
            </a:custGeom>
            <a:solidFill>
              <a:srgbClr val="E5405D"/>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0974" name="Object 7">
              <a:hlinkClick r:id="" action="ppaction://ole?verb=0"/>
            </p:cNvPr>
            <p:cNvGraphicFramePr>
              <a:graphicFrameLocks/>
            </p:cNvGraphicFramePr>
            <p:nvPr/>
          </p:nvGraphicFramePr>
          <p:xfrm>
            <a:off x="2240" y="1641"/>
            <a:ext cx="1228" cy="489"/>
          </p:xfrm>
          <a:graphic>
            <a:graphicData uri="http://schemas.openxmlformats.org/presentationml/2006/ole">
              <mc:AlternateContent xmlns:mc="http://schemas.openxmlformats.org/markup-compatibility/2006">
                <mc:Choice xmlns:v="urn:schemas-microsoft-com:vml" Requires="v">
                  <p:oleObj spid="_x0000_s40975" name="Clip" r:id="rId4" imgW="5807075" imgH="3009900" progId="MS_ClipArt_Gallery.2">
                    <p:embed/>
                  </p:oleObj>
                </mc:Choice>
                <mc:Fallback>
                  <p:oleObj name="Clip" r:id="rId4" imgW="5807075" imgH="3009900" progId="MS_ClipArt_Gallery.2">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0" y="1641"/>
                          <a:ext cx="1228" cy="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40966" name="Object 8">
            <a:hlinkClick r:id="" action="ppaction://ole?verb=0"/>
          </p:cNvPr>
          <p:cNvGraphicFramePr>
            <a:graphicFrameLocks/>
          </p:cNvGraphicFramePr>
          <p:nvPr/>
        </p:nvGraphicFramePr>
        <p:xfrm>
          <a:off x="5065713" y="4891088"/>
          <a:ext cx="1335087" cy="835025"/>
        </p:xfrm>
        <a:graphic>
          <a:graphicData uri="http://schemas.openxmlformats.org/presentationml/2006/ole">
            <mc:AlternateContent xmlns:mc="http://schemas.openxmlformats.org/markup-compatibility/2006">
              <mc:Choice xmlns:v="urn:schemas-microsoft-com:vml" Requires="v">
                <p:oleObj spid="_x0000_s40976" name="Clip" r:id="rId6" imgW="4047448" imgH="2534013" progId="MS_ClipArt_Gallery.2">
                  <p:embed/>
                </p:oleObj>
              </mc:Choice>
              <mc:Fallback>
                <p:oleObj name="Clip" r:id="rId6" imgW="4047448" imgH="2534013" progId="MS_ClipArt_Gallery.2">
                  <p:embed/>
                  <p:pic>
                    <p:nvPicPr>
                      <p:cNvPr id="0" name="Object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13" y="4891088"/>
                        <a:ext cx="1335087"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967" name="Picture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8188" y="1958975"/>
            <a:ext cx="1560512"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Rectangle 10"/>
          <p:cNvSpPr>
            <a:spLocks noChangeArrowheads="1"/>
          </p:cNvSpPr>
          <p:nvPr/>
        </p:nvSpPr>
        <p:spPr bwMode="auto">
          <a:xfrm>
            <a:off x="5216525" y="5768975"/>
            <a:ext cx="10271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400">
                <a:latin typeface="Arial" pitchFamily="34" charset="0"/>
              </a:rPr>
              <a:t>NGOs</a:t>
            </a:r>
          </a:p>
        </p:txBody>
      </p:sp>
      <p:sp>
        <p:nvSpPr>
          <p:cNvPr id="40969" name="Rectangle 11"/>
          <p:cNvSpPr>
            <a:spLocks noChangeArrowheads="1"/>
          </p:cNvSpPr>
          <p:nvPr/>
        </p:nvSpPr>
        <p:spPr bwMode="auto">
          <a:xfrm>
            <a:off x="3968750" y="2427288"/>
            <a:ext cx="10414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400">
                <a:latin typeface="Arial" pitchFamily="34" charset="0"/>
              </a:rPr>
              <a:t>Plants</a:t>
            </a:r>
          </a:p>
        </p:txBody>
      </p:sp>
      <p:sp>
        <p:nvSpPr>
          <p:cNvPr id="40970" name="Rectangle 12"/>
          <p:cNvSpPr>
            <a:spLocks noChangeArrowheads="1"/>
          </p:cNvSpPr>
          <p:nvPr/>
        </p:nvSpPr>
        <p:spPr bwMode="auto">
          <a:xfrm>
            <a:off x="7334250" y="3092450"/>
            <a:ext cx="12795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400">
                <a:latin typeface="Arial" pitchFamily="34" charset="0"/>
              </a:rPr>
              <a:t>Citizens</a:t>
            </a:r>
          </a:p>
        </p:txBody>
      </p:sp>
      <p:sp>
        <p:nvSpPr>
          <p:cNvPr id="40971" name="Rectangle 13"/>
          <p:cNvSpPr>
            <a:spLocks noChangeArrowheads="1"/>
          </p:cNvSpPr>
          <p:nvPr/>
        </p:nvSpPr>
        <p:spPr bwMode="auto">
          <a:xfrm>
            <a:off x="5487988" y="3679825"/>
            <a:ext cx="3049587"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4400" b="1" u="sng">
                <a:solidFill>
                  <a:srgbClr val="FDFF65"/>
                </a:solidFill>
                <a:latin typeface="Times New Roman" pitchFamily="18" charset="0"/>
              </a:rPr>
              <a:t>Community</a:t>
            </a:r>
          </a:p>
        </p:txBody>
      </p:sp>
      <p:sp>
        <p:nvSpPr>
          <p:cNvPr id="40972" name="Rectangle 14"/>
          <p:cNvSpPr>
            <a:spLocks noGrp="1"/>
          </p:cNvSpPr>
          <p:nvPr>
            <p:ph type="title"/>
          </p:nvPr>
        </p:nvSpPr>
        <p:spPr>
          <a:xfrm>
            <a:off x="712788" y="836613"/>
            <a:ext cx="5329237" cy="1143000"/>
          </a:xfrm>
          <a:noFill/>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en-US" altLang="en-US" smtClean="0">
                <a:ea typeface="ＭＳ Ｐゴシック" pitchFamily="34" charset="-128"/>
              </a:rPr>
              <a:t>…and Other Actors </a:t>
            </a:r>
            <a:br>
              <a:rPr lang="en-US" altLang="en-US" smtClean="0">
                <a:ea typeface="ＭＳ Ｐゴシック" pitchFamily="34" charset="-128"/>
              </a:rPr>
            </a:br>
            <a:r>
              <a:rPr lang="en-US" altLang="en-US" smtClean="0">
                <a:ea typeface="ＭＳ Ｐゴシック" pitchFamily="34" charset="-128"/>
              </a:rPr>
              <a:t>are Important</a:t>
            </a: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OnePlanet-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1143000" y="0"/>
            <a:ext cx="6629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50000"/>
              </a:spcBef>
              <a:buFontTx/>
              <a:buNone/>
            </a:pPr>
            <a:r>
              <a:rPr lang="en-US" altLang="en-US" sz="2800" b="1">
                <a:solidFill>
                  <a:srgbClr val="FF9933"/>
                </a:solidFill>
              </a:rPr>
              <a:t>Changes in Ecuador’s largest sea port: Gulf of Guayaquil, Ecuador</a:t>
            </a:r>
          </a:p>
        </p:txBody>
      </p:sp>
      <p:pic>
        <p:nvPicPr>
          <p:cNvPr id="5124" name="Picture 4" descr="samer_coastal_Guayaquil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descr="27mar19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19200"/>
            <a:ext cx="5486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8" name="Text Box 6"/>
          <p:cNvSpPr txBox="1">
            <a:spLocks noChangeArrowheads="1"/>
          </p:cNvSpPr>
          <p:nvPr/>
        </p:nvSpPr>
        <p:spPr bwMode="auto">
          <a:xfrm>
            <a:off x="6096000" y="1828800"/>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Clr>
                <a:srgbClr val="FFF5D7"/>
              </a:buClr>
              <a:buFont typeface="Wingdings" pitchFamily="2" charset="2"/>
              <a:buNone/>
            </a:pPr>
            <a:r>
              <a:rPr lang="en-US" altLang="en-US" sz="2000">
                <a:solidFill>
                  <a:schemeClr val="bg1"/>
                </a:solidFill>
                <a:latin typeface="Arial" pitchFamily="34" charset="0"/>
              </a:rPr>
              <a:t>Ecuador’s primary city and largest sea port</a:t>
            </a:r>
          </a:p>
        </p:txBody>
      </p:sp>
      <p:pic>
        <p:nvPicPr>
          <p:cNvPr id="187399" name="Picture 7" descr="23nov2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219200"/>
            <a:ext cx="5486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0" name="Text Box 8"/>
          <p:cNvSpPr txBox="1">
            <a:spLocks noChangeArrowheads="1"/>
          </p:cNvSpPr>
          <p:nvPr/>
        </p:nvSpPr>
        <p:spPr bwMode="auto">
          <a:xfrm>
            <a:off x="6096000" y="3200400"/>
            <a:ext cx="3048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Clr>
                <a:srgbClr val="FFF5D7"/>
              </a:buClr>
              <a:buFont typeface="Wingdings" pitchFamily="2" charset="2"/>
              <a:buNone/>
            </a:pPr>
            <a:r>
              <a:rPr lang="en-US" altLang="en-US" sz="2000">
                <a:solidFill>
                  <a:schemeClr val="bg1"/>
                </a:solidFill>
                <a:latin typeface="Arial" pitchFamily="34" charset="0"/>
              </a:rPr>
              <a:t>1985-2000: Loss of mangrove and growth of aquaculture can be seen</a:t>
            </a:r>
            <a:endParaRPr lang="en-US" altLang="en-US" sz="2000">
              <a:solidFill>
                <a:srgbClr val="FFFFCC"/>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87397"/>
                                        </p:tgtEl>
                                        <p:attrNameLst>
                                          <p:attrName>style.visibility</p:attrName>
                                        </p:attrNameLst>
                                      </p:cBhvr>
                                      <p:to>
                                        <p:strVal val="visible"/>
                                      </p:to>
                                    </p:set>
                                    <p:animEffect transition="in" filter="dissolve">
                                      <p:cBhvr>
                                        <p:cTn id="7" dur="500"/>
                                        <p:tgtEl>
                                          <p:spTgt spid="18739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7398"/>
                                        </p:tgtEl>
                                        <p:attrNameLst>
                                          <p:attrName>style.visibility</p:attrName>
                                        </p:attrNameLst>
                                      </p:cBhvr>
                                      <p:to>
                                        <p:strVal val="visible"/>
                                      </p:to>
                                    </p:set>
                                    <p:animEffect transition="in" filter="dissolve">
                                      <p:cBhvr>
                                        <p:cTn id="10" dur="500"/>
                                        <p:tgtEl>
                                          <p:spTgt spid="1873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87399"/>
                                        </p:tgtEl>
                                        <p:attrNameLst>
                                          <p:attrName>style.visibility</p:attrName>
                                        </p:attrNameLst>
                                      </p:cBhvr>
                                      <p:to>
                                        <p:strVal val="visible"/>
                                      </p:to>
                                    </p:set>
                                    <p:animEffect transition="in" filter="dissolve">
                                      <p:cBhvr>
                                        <p:cTn id="15" dur="500"/>
                                        <p:tgtEl>
                                          <p:spTgt spid="18739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87400"/>
                                        </p:tgtEl>
                                        <p:attrNameLst>
                                          <p:attrName>style.visibility</p:attrName>
                                        </p:attrNameLst>
                                      </p:cBhvr>
                                      <p:to>
                                        <p:strVal val="visible"/>
                                      </p:to>
                                    </p:set>
                                    <p:animEffect transition="in" filter="dissolve">
                                      <p:cBhvr>
                                        <p:cTn id="18" dur="500"/>
                                        <p:tgtEl>
                                          <p:spTgt spid="187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400"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41987"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41988" name="Line 4"/>
          <p:cNvSpPr>
            <a:spLocks noChangeShapeType="1"/>
          </p:cNvSpPr>
          <p:nvPr/>
        </p:nvSpPr>
        <p:spPr bwMode="auto">
          <a:xfrm>
            <a:off x="31750" y="1062038"/>
            <a:ext cx="4437063" cy="19732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89" name="Line 5"/>
          <p:cNvSpPr>
            <a:spLocks noChangeShapeType="1"/>
          </p:cNvSpPr>
          <p:nvPr/>
        </p:nvSpPr>
        <p:spPr bwMode="auto">
          <a:xfrm>
            <a:off x="4518025" y="3040063"/>
            <a:ext cx="4763" cy="3756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0" name="Rectangle 6"/>
          <p:cNvSpPr>
            <a:spLocks noChangeArrowheads="1"/>
          </p:cNvSpPr>
          <p:nvPr/>
        </p:nvSpPr>
        <p:spPr bwMode="auto">
          <a:xfrm>
            <a:off x="5651500" y="2273300"/>
            <a:ext cx="3138488"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a:spcBef>
                <a:spcPct val="20000"/>
              </a:spcBef>
              <a:buClr>
                <a:schemeClr val="hlink"/>
              </a:buClr>
              <a:buSzPct val="75000"/>
              <a:buFont typeface="Monotype Sorts"/>
              <a:buChar char="u"/>
              <a:defRPr/>
            </a:pPr>
            <a:r>
              <a:rPr lang="en-US" altLang="en-US" sz="4000" b="1" smtClean="0">
                <a:effectLst>
                  <a:outerShdw blurRad="38100" dist="38100" dir="2700000" algn="tl">
                    <a:srgbClr val="C0C0C0"/>
                  </a:outerShdw>
                </a:effectLst>
                <a:latin typeface="Times New Roman" pitchFamily="18" charset="0"/>
              </a:rPr>
              <a:t>Reputation</a:t>
            </a:r>
          </a:p>
          <a:p>
            <a:pPr defTabSz="914400">
              <a:spcBef>
                <a:spcPct val="20000"/>
              </a:spcBef>
              <a:buClr>
                <a:schemeClr val="hlink"/>
              </a:buClr>
              <a:buSzPct val="75000"/>
              <a:buFont typeface="Monotype Sorts"/>
              <a:buChar char="u"/>
              <a:defRPr/>
            </a:pPr>
            <a:r>
              <a:rPr lang="en-US" altLang="en-US" sz="4000" b="1" smtClean="0">
                <a:effectLst>
                  <a:outerShdw blurRad="38100" dist="38100" dir="2700000" algn="tl">
                    <a:srgbClr val="C0C0C0"/>
                  </a:outerShdw>
                </a:effectLst>
                <a:latin typeface="Times New Roman" pitchFamily="18" charset="0"/>
              </a:rPr>
              <a:t>Profits</a:t>
            </a:r>
          </a:p>
        </p:txBody>
      </p:sp>
      <p:grpSp>
        <p:nvGrpSpPr>
          <p:cNvPr id="41991" name="Group 7"/>
          <p:cNvGrpSpPr>
            <a:grpSpLocks/>
          </p:cNvGrpSpPr>
          <p:nvPr/>
        </p:nvGrpSpPr>
        <p:grpSpPr bwMode="auto">
          <a:xfrm>
            <a:off x="-4763" y="1042988"/>
            <a:ext cx="5510213" cy="5786437"/>
            <a:chOff x="-3" y="657"/>
            <a:chExt cx="3471" cy="3645"/>
          </a:xfrm>
        </p:grpSpPr>
        <p:sp>
          <p:nvSpPr>
            <p:cNvPr id="41992" name="Freeform 8"/>
            <p:cNvSpPr>
              <a:spLocks/>
            </p:cNvSpPr>
            <p:nvPr/>
          </p:nvSpPr>
          <p:spPr bwMode="auto">
            <a:xfrm>
              <a:off x="8" y="657"/>
              <a:ext cx="2834" cy="3645"/>
            </a:xfrm>
            <a:custGeom>
              <a:avLst/>
              <a:gdLst>
                <a:gd name="T0" fmla="*/ 0 w 2834"/>
                <a:gd name="T1" fmla="*/ 0 h 3645"/>
                <a:gd name="T2" fmla="*/ 2824 w 2834"/>
                <a:gd name="T3" fmla="*/ 1259 h 3645"/>
                <a:gd name="T4" fmla="*/ 2833 w 2834"/>
                <a:gd name="T5" fmla="*/ 3644 h 3645"/>
                <a:gd name="T6" fmla="*/ 0 w 2834"/>
                <a:gd name="T7" fmla="*/ 0 h 3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34" h="3645">
                  <a:moveTo>
                    <a:pt x="0" y="0"/>
                  </a:moveTo>
                  <a:lnTo>
                    <a:pt x="2824" y="1259"/>
                  </a:lnTo>
                  <a:lnTo>
                    <a:pt x="2833" y="3644"/>
                  </a:lnTo>
                  <a:lnTo>
                    <a:pt x="0" y="0"/>
                  </a:lnTo>
                </a:path>
              </a:pathLst>
            </a:custGeom>
            <a:solidFill>
              <a:srgbClr val="FAFD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1993" name="Object 9">
              <a:hlinkClick r:id="" action="ppaction://ole?verb=0"/>
            </p:cNvPr>
            <p:cNvGraphicFramePr>
              <a:graphicFrameLocks/>
            </p:cNvGraphicFramePr>
            <p:nvPr/>
          </p:nvGraphicFramePr>
          <p:xfrm>
            <a:off x="2240" y="1641"/>
            <a:ext cx="1228" cy="489"/>
          </p:xfrm>
          <a:graphic>
            <a:graphicData uri="http://schemas.openxmlformats.org/presentationml/2006/ole">
              <mc:AlternateContent xmlns:mc="http://schemas.openxmlformats.org/markup-compatibility/2006">
                <mc:Choice xmlns:v="urn:schemas-microsoft-com:vml" Requires="v">
                  <p:oleObj spid="_x0000_s42002" name="Clip" r:id="rId4" imgW="5807075" imgH="3009900" progId="MS_ClipArt_Gallery.2">
                    <p:embed/>
                  </p:oleObj>
                </mc:Choice>
                <mc:Fallback>
                  <p:oleObj name="Clip" r:id="rId4" imgW="5807075" imgH="3009900" progId="MS_ClipArt_Gallery.2">
                    <p:embed/>
                    <p:pic>
                      <p:nvPicPr>
                        <p:cNvPr id="0" name="Object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0" y="1641"/>
                          <a:ext cx="1228" cy="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94" name="Object 10">
              <a:hlinkClick r:id="" action="ppaction://ole?verb=0"/>
            </p:cNvPr>
            <p:cNvGraphicFramePr>
              <a:graphicFrameLocks/>
            </p:cNvGraphicFramePr>
            <p:nvPr/>
          </p:nvGraphicFramePr>
          <p:xfrm>
            <a:off x="726" y="1186"/>
            <a:ext cx="730" cy="759"/>
          </p:xfrm>
          <a:graphic>
            <a:graphicData uri="http://schemas.openxmlformats.org/presentationml/2006/ole">
              <mc:AlternateContent xmlns:mc="http://schemas.openxmlformats.org/markup-compatibility/2006">
                <mc:Choice xmlns:v="urn:schemas-microsoft-com:vml" Requires="v">
                  <p:oleObj spid="_x0000_s42003" name="Clip" r:id="rId6" imgW="3627490" imgH="3771702" progId="MS_ClipArt_Gallery.2">
                    <p:embed/>
                  </p:oleObj>
                </mc:Choice>
                <mc:Fallback>
                  <p:oleObj name="Clip" r:id="rId6" imgW="3627490" imgH="3771702" progId="MS_ClipArt_Gallery.2">
                    <p:embed/>
                    <p:pic>
                      <p:nvPicPr>
                        <p:cNvPr id="0" name="Object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 y="1186"/>
                          <a:ext cx="730" cy="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995" name="Group 11"/>
            <p:cNvGrpSpPr>
              <a:grpSpLocks/>
            </p:cNvGrpSpPr>
            <p:nvPr/>
          </p:nvGrpSpPr>
          <p:grpSpPr bwMode="auto">
            <a:xfrm>
              <a:off x="2133" y="2850"/>
              <a:ext cx="507" cy="705"/>
              <a:chOff x="2133" y="2850"/>
              <a:chExt cx="507" cy="705"/>
            </a:xfrm>
          </p:grpSpPr>
          <p:graphicFrame>
            <p:nvGraphicFramePr>
              <p:cNvPr id="42000" name="Object 12">
                <a:hlinkClick r:id="" action="ppaction://ole?verb=0"/>
              </p:cNvPr>
              <p:cNvGraphicFramePr>
                <a:graphicFrameLocks/>
              </p:cNvGraphicFramePr>
              <p:nvPr/>
            </p:nvGraphicFramePr>
            <p:xfrm>
              <a:off x="2133" y="2850"/>
              <a:ext cx="507" cy="705"/>
            </p:xfrm>
            <a:graphic>
              <a:graphicData uri="http://schemas.openxmlformats.org/presentationml/2006/ole">
                <mc:AlternateContent xmlns:mc="http://schemas.openxmlformats.org/markup-compatibility/2006">
                  <mc:Choice xmlns:v="urn:schemas-microsoft-com:vml" Requires="v">
                    <p:oleObj spid="_x0000_s42004" name="Clip" r:id="rId8" imgW="2106131" imgH="3142557" progId="MS_ClipArt_Gallery.2">
                      <p:embed/>
                    </p:oleObj>
                  </mc:Choice>
                  <mc:Fallback>
                    <p:oleObj name="Clip" r:id="rId8" imgW="2106131" imgH="3142557" progId="MS_ClipArt_Gallery.2">
                      <p:embed/>
                      <p:pic>
                        <p:nvPicPr>
                          <p:cNvPr id="0" name="Object 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 y="2850"/>
                            <a:ext cx="507" cy="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001" name="Object 13">
                <a:hlinkClick r:id="" action="ppaction://ole?verb=0"/>
              </p:cNvPr>
              <p:cNvGraphicFramePr>
                <a:graphicFrameLocks/>
              </p:cNvGraphicFramePr>
              <p:nvPr/>
            </p:nvGraphicFramePr>
            <p:xfrm>
              <a:off x="2367" y="3231"/>
              <a:ext cx="177" cy="295"/>
            </p:xfrm>
            <a:graphic>
              <a:graphicData uri="http://schemas.openxmlformats.org/presentationml/2006/ole">
                <mc:AlternateContent xmlns:mc="http://schemas.openxmlformats.org/markup-compatibility/2006">
                  <mc:Choice xmlns:v="urn:schemas-microsoft-com:vml" Requires="v">
                    <p:oleObj spid="_x0000_s42005" name="Clip" r:id="rId10" imgW="936586" imgH="1665571" progId="MS_ClipArt_Gallery.2">
                      <p:embed/>
                    </p:oleObj>
                  </mc:Choice>
                  <mc:Fallback>
                    <p:oleObj name="Clip" r:id="rId10" imgW="936586" imgH="1665571" progId="MS_ClipArt_Gallery.2">
                      <p:embed/>
                      <p:pic>
                        <p:nvPicPr>
                          <p:cNvPr id="0" name="Object 1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7" y="3231"/>
                            <a:ext cx="177"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1996" name="Rectangle 14"/>
            <p:cNvSpPr>
              <a:spLocks noChangeArrowheads="1"/>
            </p:cNvSpPr>
            <p:nvPr/>
          </p:nvSpPr>
          <p:spPr bwMode="auto">
            <a:xfrm>
              <a:off x="-3" y="2042"/>
              <a:ext cx="1105"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400">
                  <a:latin typeface="Arial" pitchFamily="34" charset="0"/>
                </a:rPr>
                <a:t>Consum</a:t>
              </a:r>
              <a:r>
                <a:rPr lang="en-US" altLang="en-US" sz="2400">
                  <a:solidFill>
                    <a:schemeClr val="tx2"/>
                  </a:solidFill>
                  <a:latin typeface="Arial" pitchFamily="34" charset="0"/>
                </a:rPr>
                <a:t>ers</a:t>
              </a:r>
            </a:p>
          </p:txBody>
        </p:sp>
        <p:sp>
          <p:nvSpPr>
            <p:cNvPr id="41997" name="Rectangle 15"/>
            <p:cNvSpPr>
              <a:spLocks noChangeArrowheads="1"/>
            </p:cNvSpPr>
            <p:nvPr/>
          </p:nvSpPr>
          <p:spPr bwMode="auto">
            <a:xfrm>
              <a:off x="1389" y="3519"/>
              <a:ext cx="901"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400">
                  <a:latin typeface="Arial" pitchFamily="34" charset="0"/>
                </a:rPr>
                <a:t>Investors</a:t>
              </a:r>
            </a:p>
          </p:txBody>
        </p:sp>
        <p:sp>
          <p:nvSpPr>
            <p:cNvPr id="41998" name="Rectangle 16"/>
            <p:cNvSpPr>
              <a:spLocks noChangeArrowheads="1"/>
            </p:cNvSpPr>
            <p:nvPr/>
          </p:nvSpPr>
          <p:spPr bwMode="auto">
            <a:xfrm>
              <a:off x="2500" y="1529"/>
              <a:ext cx="656"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400">
                  <a:latin typeface="Arial" pitchFamily="34" charset="0"/>
                </a:rPr>
                <a:t>Plants</a:t>
              </a:r>
            </a:p>
          </p:txBody>
        </p:sp>
        <p:sp>
          <p:nvSpPr>
            <p:cNvPr id="41999" name="Rectangle 17"/>
            <p:cNvSpPr>
              <a:spLocks noChangeArrowheads="1"/>
            </p:cNvSpPr>
            <p:nvPr/>
          </p:nvSpPr>
          <p:spPr bwMode="auto">
            <a:xfrm>
              <a:off x="272" y="2565"/>
              <a:ext cx="1392" cy="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4400" b="1" u="sng">
                  <a:solidFill>
                    <a:srgbClr val="FDFF65"/>
                  </a:solidFill>
                  <a:latin typeface="Times New Roman" pitchFamily="18" charset="0"/>
                </a:rPr>
                <a:t>Markets</a:t>
              </a:r>
            </a:p>
          </p:txBody>
        </p:sp>
      </p:grpSp>
    </p:spTree>
  </p:cSld>
  <p:clrMapOvr>
    <a:masterClrMapping/>
  </p:clrMapOvr>
  <p:transition>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43011"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43012" name="Rectangle 4"/>
          <p:cNvSpPr>
            <a:spLocks noChangeArrowheads="1"/>
          </p:cNvSpPr>
          <p:nvPr/>
        </p:nvSpPr>
        <p:spPr bwMode="auto">
          <a:xfrm>
            <a:off x="3811588" y="1165225"/>
            <a:ext cx="1073150"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b="1">
                <a:latin typeface="Times New Roman" pitchFamily="18" charset="0"/>
              </a:rPr>
              <a:t>State</a:t>
            </a:r>
          </a:p>
        </p:txBody>
      </p:sp>
      <p:sp>
        <p:nvSpPr>
          <p:cNvPr id="43013" name="Freeform 5"/>
          <p:cNvSpPr>
            <a:spLocks/>
          </p:cNvSpPr>
          <p:nvPr/>
        </p:nvSpPr>
        <p:spPr bwMode="auto">
          <a:xfrm>
            <a:off x="4479925" y="1793875"/>
            <a:ext cx="4503738" cy="5053013"/>
          </a:xfrm>
          <a:custGeom>
            <a:avLst/>
            <a:gdLst>
              <a:gd name="T0" fmla="*/ 2147483647 w 2837"/>
              <a:gd name="T1" fmla="*/ 0 h 3183"/>
              <a:gd name="T2" fmla="*/ 0 w 2837"/>
              <a:gd name="T3" fmla="*/ 2147483647 h 3183"/>
              <a:gd name="T4" fmla="*/ 0 w 2837"/>
              <a:gd name="T5" fmla="*/ 2147483647 h 3183"/>
              <a:gd name="T6" fmla="*/ 2147483647 w 2837"/>
              <a:gd name="T7" fmla="*/ 0 h 31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37" h="3183">
                <a:moveTo>
                  <a:pt x="2836" y="0"/>
                </a:moveTo>
                <a:lnTo>
                  <a:pt x="0" y="3182"/>
                </a:lnTo>
                <a:lnTo>
                  <a:pt x="0" y="1096"/>
                </a:lnTo>
                <a:lnTo>
                  <a:pt x="2836" y="0"/>
                </a:lnTo>
              </a:path>
            </a:pathLst>
          </a:custGeom>
          <a:solidFill>
            <a:srgbClr val="E5405D"/>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4" name="Freeform 6"/>
          <p:cNvSpPr>
            <a:spLocks/>
          </p:cNvSpPr>
          <p:nvPr/>
        </p:nvSpPr>
        <p:spPr bwMode="auto">
          <a:xfrm>
            <a:off x="25400" y="1793875"/>
            <a:ext cx="8937625" cy="1752600"/>
          </a:xfrm>
          <a:custGeom>
            <a:avLst/>
            <a:gdLst>
              <a:gd name="T0" fmla="*/ 0 w 5630"/>
              <a:gd name="T1" fmla="*/ 0 h 1104"/>
              <a:gd name="T2" fmla="*/ 2147483647 w 5630"/>
              <a:gd name="T3" fmla="*/ 2147483647 h 1104"/>
              <a:gd name="T4" fmla="*/ 2147483647 w 5630"/>
              <a:gd name="T5" fmla="*/ 2147483647 h 1104"/>
              <a:gd name="T6" fmla="*/ 0 w 5630"/>
              <a:gd name="T7" fmla="*/ 0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30" h="1104">
                <a:moveTo>
                  <a:pt x="0" y="0"/>
                </a:moveTo>
                <a:lnTo>
                  <a:pt x="2798" y="1103"/>
                </a:lnTo>
                <a:lnTo>
                  <a:pt x="5629" y="7"/>
                </a:lnTo>
                <a:lnTo>
                  <a:pt x="0" y="0"/>
                </a:lnTo>
              </a:path>
            </a:pathLst>
          </a:custGeom>
          <a:solidFill>
            <a:srgbClr val="51D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Freeform 7"/>
          <p:cNvSpPr>
            <a:spLocks/>
          </p:cNvSpPr>
          <p:nvPr/>
        </p:nvSpPr>
        <p:spPr bwMode="auto">
          <a:xfrm>
            <a:off x="12700" y="1793875"/>
            <a:ext cx="4468813" cy="5037138"/>
          </a:xfrm>
          <a:custGeom>
            <a:avLst/>
            <a:gdLst>
              <a:gd name="T0" fmla="*/ 0 w 2815"/>
              <a:gd name="T1" fmla="*/ 0 h 3173"/>
              <a:gd name="T2" fmla="*/ 2147483647 w 2815"/>
              <a:gd name="T3" fmla="*/ 2147483647 h 3173"/>
              <a:gd name="T4" fmla="*/ 2147483647 w 2815"/>
              <a:gd name="T5" fmla="*/ 2147483647 h 3173"/>
              <a:gd name="T6" fmla="*/ 0 w 2815"/>
              <a:gd name="T7" fmla="*/ 0 h 31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5" h="3173">
                <a:moveTo>
                  <a:pt x="0" y="0"/>
                </a:moveTo>
                <a:lnTo>
                  <a:pt x="2805" y="1096"/>
                </a:lnTo>
                <a:lnTo>
                  <a:pt x="2814" y="3172"/>
                </a:lnTo>
                <a:lnTo>
                  <a:pt x="0" y="0"/>
                </a:lnTo>
              </a:path>
            </a:pathLst>
          </a:custGeom>
          <a:solidFill>
            <a:srgbClr val="FAFD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3016" name="Object 8">
            <a:hlinkClick r:id="" action="ppaction://ole?verb=0"/>
          </p:cNvPr>
          <p:cNvGraphicFramePr>
            <a:graphicFrameLocks/>
          </p:cNvGraphicFramePr>
          <p:nvPr/>
        </p:nvGraphicFramePr>
        <p:xfrm>
          <a:off x="3532188" y="3154363"/>
          <a:ext cx="1936750" cy="674687"/>
        </p:xfrm>
        <a:graphic>
          <a:graphicData uri="http://schemas.openxmlformats.org/presentationml/2006/ole">
            <mc:AlternateContent xmlns:mc="http://schemas.openxmlformats.org/markup-compatibility/2006">
              <mc:Choice xmlns:v="urn:schemas-microsoft-com:vml" Requires="v">
                <p:oleObj spid="_x0000_s43028" name="Clip" r:id="rId4" imgW="5807075" imgH="3009900" progId="MS_ClipArt_Gallery.2">
                  <p:embed/>
                </p:oleObj>
              </mc:Choice>
              <mc:Fallback>
                <p:oleObj name="Clip" r:id="rId4" imgW="5807075" imgH="3009900" progId="MS_ClipArt_Gallery.2">
                  <p:embed/>
                  <p:pic>
                    <p:nvPicPr>
                      <p:cNvPr id="0" name="Objec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188" y="3154363"/>
                        <a:ext cx="1936750" cy="67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7" name="Object 9">
            <a:hlinkClick r:id="" action="ppaction://ole?verb=0"/>
          </p:cNvPr>
          <p:cNvGraphicFramePr>
            <a:graphicFrameLocks/>
          </p:cNvGraphicFramePr>
          <p:nvPr/>
        </p:nvGraphicFramePr>
        <p:xfrm>
          <a:off x="5900738" y="1843088"/>
          <a:ext cx="911225" cy="800100"/>
        </p:xfrm>
        <a:graphic>
          <a:graphicData uri="http://schemas.openxmlformats.org/presentationml/2006/ole">
            <mc:AlternateContent xmlns:mc="http://schemas.openxmlformats.org/markup-compatibility/2006">
              <mc:Choice xmlns:v="urn:schemas-microsoft-com:vml" Requires="v">
                <p:oleObj spid="_x0000_s43029" name="Clip" r:id="rId6" imgW="4824413" imgH="4838700" progId="MS_ClipArt_Gallery.2">
                  <p:embed/>
                </p:oleObj>
              </mc:Choice>
              <mc:Fallback>
                <p:oleObj name="Clip" r:id="rId6" imgW="4824413" imgH="4838700" progId="MS_ClipArt_Gallery.2">
                  <p:embed/>
                  <p:pic>
                    <p:nvPicPr>
                      <p:cNvPr id="0" name="Object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0738" y="1843088"/>
                        <a:ext cx="9112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8" name="Object 10">
            <a:hlinkClick r:id="" action="ppaction://ole?verb=0"/>
          </p:cNvPr>
          <p:cNvGraphicFramePr>
            <a:graphicFrameLocks/>
          </p:cNvGraphicFramePr>
          <p:nvPr/>
        </p:nvGraphicFramePr>
        <p:xfrm>
          <a:off x="1471613" y="2947988"/>
          <a:ext cx="1150937" cy="1049337"/>
        </p:xfrm>
        <a:graphic>
          <a:graphicData uri="http://schemas.openxmlformats.org/presentationml/2006/ole">
            <mc:AlternateContent xmlns:mc="http://schemas.openxmlformats.org/markup-compatibility/2006">
              <mc:Choice xmlns:v="urn:schemas-microsoft-com:vml" Requires="v">
                <p:oleObj spid="_x0000_s43030" name="Clip" r:id="rId8" imgW="3627490" imgH="3771702" progId="MS_ClipArt_Gallery.2">
                  <p:embed/>
                </p:oleObj>
              </mc:Choice>
              <mc:Fallback>
                <p:oleObj name="Clip" r:id="rId8" imgW="3627490" imgH="3771702" progId="MS_ClipArt_Gallery.2">
                  <p:embed/>
                  <p:pic>
                    <p:nvPicPr>
                      <p:cNvPr id="0" name="Object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13" y="2947988"/>
                        <a:ext cx="1150937"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9" name="Object 11">
            <a:hlinkClick r:id="" action="ppaction://ole?verb=0"/>
          </p:cNvPr>
          <p:cNvGraphicFramePr>
            <a:graphicFrameLocks/>
          </p:cNvGraphicFramePr>
          <p:nvPr/>
        </p:nvGraphicFramePr>
        <p:xfrm>
          <a:off x="5137150" y="4938713"/>
          <a:ext cx="1325563" cy="727075"/>
        </p:xfrm>
        <a:graphic>
          <a:graphicData uri="http://schemas.openxmlformats.org/presentationml/2006/ole">
            <mc:AlternateContent xmlns:mc="http://schemas.openxmlformats.org/markup-compatibility/2006">
              <mc:Choice xmlns:v="urn:schemas-microsoft-com:vml" Requires="v">
                <p:oleObj spid="_x0000_s43031" name="Clip" r:id="rId10" imgW="4047448" imgH="2534013" progId="MS_ClipArt_Gallery.2">
                  <p:embed/>
                </p:oleObj>
              </mc:Choice>
              <mc:Fallback>
                <p:oleObj name="Clip" r:id="rId10" imgW="4047448" imgH="2534013" progId="MS_ClipArt_Gallery.2">
                  <p:embed/>
                  <p:pic>
                    <p:nvPicPr>
                      <p:cNvPr id="0" name="Object 11"/>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7150" y="4938713"/>
                        <a:ext cx="1325563"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3020" name="Group 12"/>
          <p:cNvGrpSpPr>
            <a:grpSpLocks/>
          </p:cNvGrpSpPr>
          <p:nvPr/>
        </p:nvGrpSpPr>
        <p:grpSpPr bwMode="auto">
          <a:xfrm>
            <a:off x="3089275" y="4675188"/>
            <a:ext cx="800100" cy="974725"/>
            <a:chOff x="1946" y="2945"/>
            <a:chExt cx="504" cy="614"/>
          </a:xfrm>
        </p:grpSpPr>
        <p:graphicFrame>
          <p:nvGraphicFramePr>
            <p:cNvPr id="43026" name="Object 13">
              <a:hlinkClick r:id="" action="ppaction://ole?verb=0"/>
            </p:cNvPr>
            <p:cNvGraphicFramePr>
              <a:graphicFrameLocks/>
            </p:cNvGraphicFramePr>
            <p:nvPr/>
          </p:nvGraphicFramePr>
          <p:xfrm>
            <a:off x="1946" y="2945"/>
            <a:ext cx="504" cy="614"/>
          </p:xfrm>
          <a:graphic>
            <a:graphicData uri="http://schemas.openxmlformats.org/presentationml/2006/ole">
              <mc:AlternateContent xmlns:mc="http://schemas.openxmlformats.org/markup-compatibility/2006">
                <mc:Choice xmlns:v="urn:schemas-microsoft-com:vml" Requires="v">
                  <p:oleObj spid="_x0000_s43032" name="Clip" r:id="rId12" imgW="2106131" imgH="3142557" progId="MS_ClipArt_Gallery.2">
                    <p:embed/>
                  </p:oleObj>
                </mc:Choice>
                <mc:Fallback>
                  <p:oleObj name="Clip" r:id="rId12" imgW="2106131" imgH="3142557" progId="MS_ClipArt_Gallery.2">
                    <p:embed/>
                    <p:pic>
                      <p:nvPicPr>
                        <p:cNvPr id="0" name="Object 1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6" y="2945"/>
                          <a:ext cx="504" cy="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27" name="Object 14">
              <a:hlinkClick r:id="" action="ppaction://ole?verb=0"/>
            </p:cNvPr>
            <p:cNvGraphicFramePr>
              <a:graphicFrameLocks/>
            </p:cNvGraphicFramePr>
            <p:nvPr/>
          </p:nvGraphicFramePr>
          <p:xfrm>
            <a:off x="2179" y="3277"/>
            <a:ext cx="175" cy="257"/>
          </p:xfrm>
          <a:graphic>
            <a:graphicData uri="http://schemas.openxmlformats.org/presentationml/2006/ole">
              <mc:AlternateContent xmlns:mc="http://schemas.openxmlformats.org/markup-compatibility/2006">
                <mc:Choice xmlns:v="urn:schemas-microsoft-com:vml" Requires="v">
                  <p:oleObj spid="_x0000_s43033" name="Clip" r:id="rId14" imgW="936586" imgH="1665571" progId="MS_ClipArt_Gallery.2">
                    <p:embed/>
                  </p:oleObj>
                </mc:Choice>
                <mc:Fallback>
                  <p:oleObj name="Clip" r:id="rId14" imgW="936586" imgH="1665571" progId="MS_ClipArt_Gallery.2">
                    <p:embed/>
                    <p:pic>
                      <p:nvPicPr>
                        <p:cNvPr id="0" name="Object 14"/>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79" y="3277"/>
                          <a:ext cx="175"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43021" name="Picture 1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3050" y="2900363"/>
            <a:ext cx="1550988"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2" name="Picture 16"/>
          <p:cNvPicPr>
            <a:picLocks noChangeArrowheads="1"/>
          </p:cNvPicPr>
          <p:nvPr/>
        </p:nvPicPr>
        <p:blipFill>
          <a:blip r:embed="rId17">
            <a:extLst>
              <a:ext uri="{28A0092B-C50C-407E-A947-70E740481C1C}">
                <a14:useLocalDpi xmlns:a14="http://schemas.microsoft.com/office/drawing/2010/main" val="0"/>
              </a:ext>
            </a:extLst>
          </a:blip>
          <a:srcRect t="20309"/>
          <a:stretch>
            <a:fillRect/>
          </a:stretch>
        </p:blipFill>
        <p:spPr bwMode="auto">
          <a:xfrm>
            <a:off x="2184400" y="1814513"/>
            <a:ext cx="114935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3" name="Rectangle 17"/>
          <p:cNvSpPr>
            <a:spLocks noChangeArrowheads="1"/>
          </p:cNvSpPr>
          <p:nvPr/>
        </p:nvSpPr>
        <p:spPr bwMode="auto">
          <a:xfrm>
            <a:off x="730250" y="4514850"/>
            <a:ext cx="166211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b="1">
                <a:latin typeface="Times New Roman" pitchFamily="18" charset="0"/>
              </a:rPr>
              <a:t>Markets</a:t>
            </a:r>
          </a:p>
        </p:txBody>
      </p:sp>
      <p:sp>
        <p:nvSpPr>
          <p:cNvPr id="43024" name="Rectangle 18"/>
          <p:cNvSpPr>
            <a:spLocks noChangeArrowheads="1"/>
          </p:cNvSpPr>
          <p:nvPr/>
        </p:nvSpPr>
        <p:spPr bwMode="auto">
          <a:xfrm>
            <a:off x="6548438" y="4630738"/>
            <a:ext cx="2268537"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b="1">
                <a:latin typeface="Times New Roman" pitchFamily="18" charset="0"/>
              </a:rPr>
              <a:t>Community</a:t>
            </a:r>
          </a:p>
        </p:txBody>
      </p:sp>
      <p:sp>
        <p:nvSpPr>
          <p:cNvPr id="43025" name="Rectangle 19"/>
          <p:cNvSpPr>
            <a:spLocks noGrp="1"/>
          </p:cNvSpPr>
          <p:nvPr>
            <p:ph type="title"/>
          </p:nvPr>
        </p:nvSpPr>
        <p:spPr>
          <a:xfrm>
            <a:off x="-125413" y="-20638"/>
            <a:ext cx="9088438" cy="1185863"/>
          </a:xfrm>
          <a:noFill/>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en-US" altLang="en-US" sz="3600" smtClean="0">
                <a:solidFill>
                  <a:srgbClr val="CC3300"/>
                </a:solidFill>
                <a:ea typeface="ＭＳ Ｐゴシック" pitchFamily="34" charset="-128"/>
              </a:rPr>
              <a:t>The New Model:</a:t>
            </a:r>
            <a:br>
              <a:rPr lang="en-US" altLang="en-US" sz="3600" smtClean="0">
                <a:solidFill>
                  <a:srgbClr val="CC3300"/>
                </a:solidFill>
                <a:ea typeface="ＭＳ Ｐゴシック" pitchFamily="34" charset="-128"/>
              </a:rPr>
            </a:br>
            <a:r>
              <a:rPr lang="en-US" altLang="en-US" sz="3600" smtClean="0">
                <a:solidFill>
                  <a:srgbClr val="CC3300"/>
                </a:solidFill>
                <a:ea typeface="ＭＳ Ｐゴシック" pitchFamily="34" charset="-128"/>
              </a:rPr>
              <a:t>Multiple Agents, Multiple Incentives</a:t>
            </a:r>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p:cNvPicPr>
            <a:picLocks noChangeArrowheads="1"/>
          </p:cNvPicPr>
          <p:nvPr/>
        </p:nvPicPr>
        <p:blipFill>
          <a:blip r:embed="rId3">
            <a:extLst>
              <a:ext uri="{28A0092B-C50C-407E-A947-70E740481C1C}">
                <a14:useLocalDpi xmlns:a14="http://schemas.microsoft.com/office/drawing/2010/main" val="0"/>
              </a:ext>
            </a:extLst>
          </a:blip>
          <a:srcRect t="6595"/>
          <a:stretch>
            <a:fillRect/>
          </a:stretch>
        </p:blipFill>
        <p:spPr bwMode="auto">
          <a:xfrm>
            <a:off x="0" y="0"/>
            <a:ext cx="9142413"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63" name="Rectangle 3"/>
          <p:cNvSpPr>
            <a:spLocks noChangeArrowheads="1"/>
          </p:cNvSpPr>
          <p:nvPr/>
        </p:nvSpPr>
        <p:spPr bwMode="auto">
          <a:xfrm>
            <a:off x="276225" y="3514725"/>
            <a:ext cx="7043738" cy="3149600"/>
          </a:xfrm>
          <a:prstGeom prst="rect">
            <a:avLst/>
          </a:prstGeom>
          <a:solidFill>
            <a:srgbClr val="B2B2B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hangingPunct="0">
              <a:defRPr/>
            </a:pPr>
            <a:r>
              <a:rPr lang="en-US" altLang="en-US" sz="4000" b="1" u="sng">
                <a:solidFill>
                  <a:srgbClr val="F1570F"/>
                </a:solidFill>
                <a:effectLst>
                  <a:outerShdw blurRad="38100" dist="38100" dir="2700000" algn="tl">
                    <a:srgbClr val="000000"/>
                  </a:outerShdw>
                </a:effectLst>
                <a:latin typeface="Times New Roman" pitchFamily="18" charset="0"/>
              </a:rPr>
              <a:t>Policy Experiment</a:t>
            </a:r>
          </a:p>
          <a:p>
            <a:pPr algn="ctr" eaLnBrk="0" hangingPunct="0">
              <a:defRPr/>
            </a:pPr>
            <a:endParaRPr lang="en-US" altLang="en-US" sz="4000" b="1">
              <a:solidFill>
                <a:srgbClr val="F1570F"/>
              </a:solidFill>
              <a:effectLst>
                <a:outerShdw blurRad="38100" dist="38100" dir="2700000" algn="tl">
                  <a:srgbClr val="000000"/>
                </a:outerShdw>
              </a:effectLst>
              <a:latin typeface="Times New Roman" pitchFamily="18" charset="0"/>
            </a:endParaRPr>
          </a:p>
          <a:p>
            <a:pPr algn="ctr" eaLnBrk="0" hangingPunct="0">
              <a:defRPr/>
            </a:pPr>
            <a:r>
              <a:rPr lang="en-US" altLang="en-US" sz="4000" b="1">
                <a:solidFill>
                  <a:srgbClr val="F1570F"/>
                </a:solidFill>
                <a:effectLst>
                  <a:outerShdw blurRad="38100" dist="38100" dir="2700000" algn="tl">
                    <a:srgbClr val="000000"/>
                  </a:outerShdw>
                </a:effectLst>
                <a:latin typeface="Times New Roman" pitchFamily="18" charset="0"/>
              </a:rPr>
              <a:t>PROPER </a:t>
            </a:r>
          </a:p>
          <a:p>
            <a:pPr algn="ctr" eaLnBrk="0" hangingPunct="0">
              <a:defRPr/>
            </a:pPr>
            <a:r>
              <a:rPr lang="en-US" altLang="en-US" sz="4000" b="1">
                <a:solidFill>
                  <a:srgbClr val="F1570F"/>
                </a:solidFill>
                <a:effectLst>
                  <a:outerShdw blurRad="38100" dist="38100" dir="2700000" algn="tl">
                    <a:srgbClr val="000000"/>
                  </a:outerShdw>
                </a:effectLst>
                <a:latin typeface="Times New Roman" pitchFamily="18" charset="0"/>
              </a:rPr>
              <a:t>Indonesia’s Public Disclosure Program</a:t>
            </a:r>
          </a:p>
        </p:txBody>
      </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5283200" y="1570038"/>
            <a:ext cx="3138488" cy="4051300"/>
            <a:chOff x="3328" y="989"/>
            <a:chExt cx="1977" cy="2552"/>
          </a:xfrm>
        </p:grpSpPr>
        <p:sp>
          <p:nvSpPr>
            <p:cNvPr id="45075" name="Freeform 3"/>
            <p:cNvSpPr>
              <a:spLocks/>
            </p:cNvSpPr>
            <p:nvPr/>
          </p:nvSpPr>
          <p:spPr bwMode="auto">
            <a:xfrm>
              <a:off x="3483" y="3291"/>
              <a:ext cx="353" cy="250"/>
            </a:xfrm>
            <a:custGeom>
              <a:avLst/>
              <a:gdLst>
                <a:gd name="T0" fmla="*/ 225 w 353"/>
                <a:gd name="T1" fmla="*/ 0 h 250"/>
                <a:gd name="T2" fmla="*/ 46 w 353"/>
                <a:gd name="T3" fmla="*/ 21 h 250"/>
                <a:gd name="T4" fmla="*/ 28 w 353"/>
                <a:gd name="T5" fmla="*/ 38 h 250"/>
                <a:gd name="T6" fmla="*/ 17 w 353"/>
                <a:gd name="T7" fmla="*/ 56 h 250"/>
                <a:gd name="T8" fmla="*/ 7 w 353"/>
                <a:gd name="T9" fmla="*/ 78 h 250"/>
                <a:gd name="T10" fmla="*/ 0 w 353"/>
                <a:gd name="T11" fmla="*/ 113 h 250"/>
                <a:gd name="T12" fmla="*/ 1 w 353"/>
                <a:gd name="T13" fmla="*/ 152 h 250"/>
                <a:gd name="T14" fmla="*/ 7 w 353"/>
                <a:gd name="T15" fmla="*/ 173 h 250"/>
                <a:gd name="T16" fmla="*/ 17 w 353"/>
                <a:gd name="T17" fmla="*/ 196 h 250"/>
                <a:gd name="T18" fmla="*/ 36 w 353"/>
                <a:gd name="T19" fmla="*/ 216 h 250"/>
                <a:gd name="T20" fmla="*/ 58 w 353"/>
                <a:gd name="T21" fmla="*/ 233 h 250"/>
                <a:gd name="T22" fmla="*/ 81 w 353"/>
                <a:gd name="T23" fmla="*/ 242 h 250"/>
                <a:gd name="T24" fmla="*/ 100 w 353"/>
                <a:gd name="T25" fmla="*/ 247 h 250"/>
                <a:gd name="T26" fmla="*/ 126 w 353"/>
                <a:gd name="T27" fmla="*/ 249 h 250"/>
                <a:gd name="T28" fmla="*/ 124 w 353"/>
                <a:gd name="T29" fmla="*/ 247 h 250"/>
                <a:gd name="T30" fmla="*/ 263 w 353"/>
                <a:gd name="T31" fmla="*/ 230 h 250"/>
                <a:gd name="T32" fmla="*/ 352 w 353"/>
                <a:gd name="T33" fmla="*/ 0 h 250"/>
                <a:gd name="T34" fmla="*/ 225 w 353"/>
                <a:gd name="T35" fmla="*/ 0 h 2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3" h="250">
                  <a:moveTo>
                    <a:pt x="225" y="0"/>
                  </a:moveTo>
                  <a:lnTo>
                    <a:pt x="46" y="21"/>
                  </a:lnTo>
                  <a:lnTo>
                    <a:pt x="28" y="38"/>
                  </a:lnTo>
                  <a:lnTo>
                    <a:pt x="17" y="56"/>
                  </a:lnTo>
                  <a:lnTo>
                    <a:pt x="7" y="78"/>
                  </a:lnTo>
                  <a:lnTo>
                    <a:pt x="0" y="113"/>
                  </a:lnTo>
                  <a:lnTo>
                    <a:pt x="1" y="152"/>
                  </a:lnTo>
                  <a:lnTo>
                    <a:pt x="7" y="173"/>
                  </a:lnTo>
                  <a:lnTo>
                    <a:pt x="17" y="196"/>
                  </a:lnTo>
                  <a:lnTo>
                    <a:pt x="36" y="216"/>
                  </a:lnTo>
                  <a:lnTo>
                    <a:pt x="58" y="233"/>
                  </a:lnTo>
                  <a:lnTo>
                    <a:pt x="81" y="242"/>
                  </a:lnTo>
                  <a:lnTo>
                    <a:pt x="100" y="247"/>
                  </a:lnTo>
                  <a:lnTo>
                    <a:pt x="126" y="249"/>
                  </a:lnTo>
                  <a:lnTo>
                    <a:pt x="124" y="247"/>
                  </a:lnTo>
                  <a:lnTo>
                    <a:pt x="263" y="230"/>
                  </a:lnTo>
                  <a:lnTo>
                    <a:pt x="352" y="0"/>
                  </a:lnTo>
                  <a:lnTo>
                    <a:pt x="225" y="0"/>
                  </a:lnTo>
                </a:path>
              </a:pathLst>
            </a:custGeom>
            <a:solidFill>
              <a:srgbClr val="80808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6" name="Freeform 4"/>
            <p:cNvSpPr>
              <a:spLocks/>
            </p:cNvSpPr>
            <p:nvPr/>
          </p:nvSpPr>
          <p:spPr bwMode="auto">
            <a:xfrm>
              <a:off x="3328" y="989"/>
              <a:ext cx="1977" cy="2550"/>
            </a:xfrm>
            <a:custGeom>
              <a:avLst/>
              <a:gdLst>
                <a:gd name="T0" fmla="*/ 111 w 1977"/>
                <a:gd name="T1" fmla="*/ 9 h 2550"/>
                <a:gd name="T2" fmla="*/ 71 w 1977"/>
                <a:gd name="T3" fmla="*/ 44 h 2550"/>
                <a:gd name="T4" fmla="*/ 21 w 1977"/>
                <a:gd name="T5" fmla="*/ 114 h 2550"/>
                <a:gd name="T6" fmla="*/ 4 w 1977"/>
                <a:gd name="T7" fmla="*/ 187 h 2550"/>
                <a:gd name="T8" fmla="*/ 0 w 1977"/>
                <a:gd name="T9" fmla="*/ 275 h 2550"/>
                <a:gd name="T10" fmla="*/ 9 w 1977"/>
                <a:gd name="T11" fmla="*/ 350 h 2550"/>
                <a:gd name="T12" fmla="*/ 35 w 1977"/>
                <a:gd name="T13" fmla="*/ 468 h 2550"/>
                <a:gd name="T14" fmla="*/ 105 w 1977"/>
                <a:gd name="T15" fmla="*/ 671 h 2550"/>
                <a:gd name="T16" fmla="*/ 189 w 1977"/>
                <a:gd name="T17" fmla="*/ 898 h 2550"/>
                <a:gd name="T18" fmla="*/ 267 w 1977"/>
                <a:gd name="T19" fmla="*/ 1131 h 2550"/>
                <a:gd name="T20" fmla="*/ 326 w 1977"/>
                <a:gd name="T21" fmla="*/ 1433 h 2550"/>
                <a:gd name="T22" fmla="*/ 362 w 1977"/>
                <a:gd name="T23" fmla="*/ 1801 h 2550"/>
                <a:gd name="T24" fmla="*/ 380 w 1977"/>
                <a:gd name="T25" fmla="*/ 2063 h 2550"/>
                <a:gd name="T26" fmla="*/ 380 w 1977"/>
                <a:gd name="T27" fmla="*/ 2261 h 2550"/>
                <a:gd name="T28" fmla="*/ 356 w 1977"/>
                <a:gd name="T29" fmla="*/ 2408 h 2550"/>
                <a:gd name="T30" fmla="*/ 326 w 1977"/>
                <a:gd name="T31" fmla="*/ 2493 h 2550"/>
                <a:gd name="T32" fmla="*/ 298 w 1977"/>
                <a:gd name="T33" fmla="*/ 2534 h 2550"/>
                <a:gd name="T34" fmla="*/ 460 w 1977"/>
                <a:gd name="T35" fmla="*/ 2527 h 2550"/>
                <a:gd name="T36" fmla="*/ 1082 w 1977"/>
                <a:gd name="T37" fmla="*/ 2429 h 2550"/>
                <a:gd name="T38" fmla="*/ 1647 w 1977"/>
                <a:gd name="T39" fmla="*/ 2372 h 2550"/>
                <a:gd name="T40" fmla="*/ 1880 w 1977"/>
                <a:gd name="T41" fmla="*/ 2380 h 2550"/>
                <a:gd name="T42" fmla="*/ 1928 w 1977"/>
                <a:gd name="T43" fmla="*/ 2337 h 2550"/>
                <a:gd name="T44" fmla="*/ 1961 w 1977"/>
                <a:gd name="T45" fmla="*/ 2242 h 2550"/>
                <a:gd name="T46" fmla="*/ 1976 w 1977"/>
                <a:gd name="T47" fmla="*/ 2105 h 2550"/>
                <a:gd name="T48" fmla="*/ 1973 w 1977"/>
                <a:gd name="T49" fmla="*/ 1931 h 2550"/>
                <a:gd name="T50" fmla="*/ 1952 w 1977"/>
                <a:gd name="T51" fmla="*/ 1673 h 2550"/>
                <a:gd name="T52" fmla="*/ 1886 w 1977"/>
                <a:gd name="T53" fmla="*/ 1343 h 2550"/>
                <a:gd name="T54" fmla="*/ 1808 w 1977"/>
                <a:gd name="T55" fmla="*/ 1046 h 2550"/>
                <a:gd name="T56" fmla="*/ 1718 w 1977"/>
                <a:gd name="T57" fmla="*/ 771 h 2550"/>
                <a:gd name="T58" fmla="*/ 1617 w 1977"/>
                <a:gd name="T59" fmla="*/ 466 h 2550"/>
                <a:gd name="T60" fmla="*/ 1583 w 1977"/>
                <a:gd name="T61" fmla="*/ 333 h 2550"/>
                <a:gd name="T62" fmla="*/ 1578 w 1977"/>
                <a:gd name="T63" fmla="*/ 229 h 2550"/>
                <a:gd name="T64" fmla="*/ 1617 w 1977"/>
                <a:gd name="T65" fmla="*/ 22 h 2550"/>
                <a:gd name="T66" fmla="*/ 125 w 1977"/>
                <a:gd name="T67" fmla="*/ 5 h 25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77" h="2550">
                  <a:moveTo>
                    <a:pt x="125" y="5"/>
                  </a:moveTo>
                  <a:lnTo>
                    <a:pt x="111" y="9"/>
                  </a:lnTo>
                  <a:lnTo>
                    <a:pt x="93" y="20"/>
                  </a:lnTo>
                  <a:lnTo>
                    <a:pt x="71" y="44"/>
                  </a:lnTo>
                  <a:lnTo>
                    <a:pt x="42" y="78"/>
                  </a:lnTo>
                  <a:lnTo>
                    <a:pt x="21" y="114"/>
                  </a:lnTo>
                  <a:lnTo>
                    <a:pt x="9" y="153"/>
                  </a:lnTo>
                  <a:lnTo>
                    <a:pt x="4" y="187"/>
                  </a:lnTo>
                  <a:lnTo>
                    <a:pt x="0" y="232"/>
                  </a:lnTo>
                  <a:lnTo>
                    <a:pt x="0" y="275"/>
                  </a:lnTo>
                  <a:lnTo>
                    <a:pt x="5" y="312"/>
                  </a:lnTo>
                  <a:lnTo>
                    <a:pt x="9" y="350"/>
                  </a:lnTo>
                  <a:lnTo>
                    <a:pt x="15" y="382"/>
                  </a:lnTo>
                  <a:lnTo>
                    <a:pt x="35" y="468"/>
                  </a:lnTo>
                  <a:lnTo>
                    <a:pt x="63" y="565"/>
                  </a:lnTo>
                  <a:lnTo>
                    <a:pt x="105" y="671"/>
                  </a:lnTo>
                  <a:lnTo>
                    <a:pt x="147" y="792"/>
                  </a:lnTo>
                  <a:lnTo>
                    <a:pt x="189" y="898"/>
                  </a:lnTo>
                  <a:lnTo>
                    <a:pt x="225" y="1004"/>
                  </a:lnTo>
                  <a:lnTo>
                    <a:pt x="267" y="1131"/>
                  </a:lnTo>
                  <a:lnTo>
                    <a:pt x="303" y="1293"/>
                  </a:lnTo>
                  <a:lnTo>
                    <a:pt x="326" y="1433"/>
                  </a:lnTo>
                  <a:lnTo>
                    <a:pt x="350" y="1610"/>
                  </a:lnTo>
                  <a:lnTo>
                    <a:pt x="362" y="1801"/>
                  </a:lnTo>
                  <a:lnTo>
                    <a:pt x="380" y="1970"/>
                  </a:lnTo>
                  <a:lnTo>
                    <a:pt x="380" y="2063"/>
                  </a:lnTo>
                  <a:lnTo>
                    <a:pt x="380" y="2183"/>
                  </a:lnTo>
                  <a:lnTo>
                    <a:pt x="380" y="2261"/>
                  </a:lnTo>
                  <a:lnTo>
                    <a:pt x="375" y="2332"/>
                  </a:lnTo>
                  <a:lnTo>
                    <a:pt x="356" y="2408"/>
                  </a:lnTo>
                  <a:lnTo>
                    <a:pt x="343" y="2453"/>
                  </a:lnTo>
                  <a:lnTo>
                    <a:pt x="326" y="2493"/>
                  </a:lnTo>
                  <a:lnTo>
                    <a:pt x="310" y="2518"/>
                  </a:lnTo>
                  <a:lnTo>
                    <a:pt x="298" y="2534"/>
                  </a:lnTo>
                  <a:lnTo>
                    <a:pt x="285" y="2549"/>
                  </a:lnTo>
                  <a:lnTo>
                    <a:pt x="460" y="2527"/>
                  </a:lnTo>
                  <a:lnTo>
                    <a:pt x="801" y="2471"/>
                  </a:lnTo>
                  <a:lnTo>
                    <a:pt x="1082" y="2429"/>
                  </a:lnTo>
                  <a:lnTo>
                    <a:pt x="1406" y="2387"/>
                  </a:lnTo>
                  <a:lnTo>
                    <a:pt x="1647" y="2372"/>
                  </a:lnTo>
                  <a:lnTo>
                    <a:pt x="1832" y="2380"/>
                  </a:lnTo>
                  <a:lnTo>
                    <a:pt x="1880" y="2380"/>
                  </a:lnTo>
                  <a:lnTo>
                    <a:pt x="1910" y="2372"/>
                  </a:lnTo>
                  <a:lnTo>
                    <a:pt x="1928" y="2337"/>
                  </a:lnTo>
                  <a:lnTo>
                    <a:pt x="1946" y="2298"/>
                  </a:lnTo>
                  <a:lnTo>
                    <a:pt x="1961" y="2242"/>
                  </a:lnTo>
                  <a:lnTo>
                    <a:pt x="1970" y="2172"/>
                  </a:lnTo>
                  <a:lnTo>
                    <a:pt x="1976" y="2105"/>
                  </a:lnTo>
                  <a:lnTo>
                    <a:pt x="1976" y="2008"/>
                  </a:lnTo>
                  <a:lnTo>
                    <a:pt x="1973" y="1931"/>
                  </a:lnTo>
                  <a:lnTo>
                    <a:pt x="1970" y="1808"/>
                  </a:lnTo>
                  <a:lnTo>
                    <a:pt x="1952" y="1673"/>
                  </a:lnTo>
                  <a:lnTo>
                    <a:pt x="1922" y="1500"/>
                  </a:lnTo>
                  <a:lnTo>
                    <a:pt x="1886" y="1343"/>
                  </a:lnTo>
                  <a:lnTo>
                    <a:pt x="1856" y="1202"/>
                  </a:lnTo>
                  <a:lnTo>
                    <a:pt x="1808" y="1046"/>
                  </a:lnTo>
                  <a:lnTo>
                    <a:pt x="1760" y="905"/>
                  </a:lnTo>
                  <a:lnTo>
                    <a:pt x="1718" y="771"/>
                  </a:lnTo>
                  <a:lnTo>
                    <a:pt x="1653" y="579"/>
                  </a:lnTo>
                  <a:lnTo>
                    <a:pt x="1617" y="466"/>
                  </a:lnTo>
                  <a:lnTo>
                    <a:pt x="1595" y="392"/>
                  </a:lnTo>
                  <a:lnTo>
                    <a:pt x="1583" y="333"/>
                  </a:lnTo>
                  <a:lnTo>
                    <a:pt x="1578" y="278"/>
                  </a:lnTo>
                  <a:lnTo>
                    <a:pt x="1578" y="229"/>
                  </a:lnTo>
                  <a:lnTo>
                    <a:pt x="1605" y="58"/>
                  </a:lnTo>
                  <a:lnTo>
                    <a:pt x="1617" y="22"/>
                  </a:lnTo>
                  <a:lnTo>
                    <a:pt x="144" y="0"/>
                  </a:lnTo>
                  <a:lnTo>
                    <a:pt x="125" y="5"/>
                  </a:lnTo>
                </a:path>
              </a:pathLst>
            </a:custGeom>
            <a:solidFill>
              <a:srgbClr val="FFFFFF"/>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7" name="Freeform 5"/>
            <p:cNvSpPr>
              <a:spLocks/>
            </p:cNvSpPr>
            <p:nvPr/>
          </p:nvSpPr>
          <p:spPr bwMode="auto">
            <a:xfrm>
              <a:off x="3432" y="1105"/>
              <a:ext cx="164" cy="169"/>
            </a:xfrm>
            <a:custGeom>
              <a:avLst/>
              <a:gdLst>
                <a:gd name="T0" fmla="*/ 163 w 164"/>
                <a:gd name="T1" fmla="*/ 12 h 169"/>
                <a:gd name="T2" fmla="*/ 121 w 164"/>
                <a:gd name="T3" fmla="*/ 154 h 169"/>
                <a:gd name="T4" fmla="*/ 79 w 164"/>
                <a:gd name="T5" fmla="*/ 168 h 169"/>
                <a:gd name="T6" fmla="*/ 58 w 164"/>
                <a:gd name="T7" fmla="*/ 166 h 169"/>
                <a:gd name="T8" fmla="*/ 37 w 164"/>
                <a:gd name="T9" fmla="*/ 156 h 169"/>
                <a:gd name="T10" fmla="*/ 21 w 164"/>
                <a:gd name="T11" fmla="*/ 140 h 169"/>
                <a:gd name="T12" fmla="*/ 10 w 164"/>
                <a:gd name="T13" fmla="*/ 123 h 169"/>
                <a:gd name="T14" fmla="*/ 3 w 164"/>
                <a:gd name="T15" fmla="*/ 102 h 169"/>
                <a:gd name="T16" fmla="*/ 0 w 164"/>
                <a:gd name="T17" fmla="*/ 83 h 169"/>
                <a:gd name="T18" fmla="*/ 1 w 164"/>
                <a:gd name="T19" fmla="*/ 58 h 169"/>
                <a:gd name="T20" fmla="*/ 7 w 164"/>
                <a:gd name="T21" fmla="*/ 40 h 169"/>
                <a:gd name="T22" fmla="*/ 19 w 164"/>
                <a:gd name="T23" fmla="*/ 26 h 169"/>
                <a:gd name="T24" fmla="*/ 34 w 164"/>
                <a:gd name="T25" fmla="*/ 14 h 169"/>
                <a:gd name="T26" fmla="*/ 52 w 164"/>
                <a:gd name="T27" fmla="*/ 8 h 169"/>
                <a:gd name="T28" fmla="*/ 67 w 164"/>
                <a:gd name="T29" fmla="*/ 5 h 169"/>
                <a:gd name="T30" fmla="*/ 84 w 164"/>
                <a:gd name="T31" fmla="*/ 1 h 169"/>
                <a:gd name="T32" fmla="*/ 97 w 164"/>
                <a:gd name="T33" fmla="*/ 1 h 169"/>
                <a:gd name="T34" fmla="*/ 114 w 164"/>
                <a:gd name="T35" fmla="*/ 0 h 169"/>
                <a:gd name="T36" fmla="*/ 163 w 164"/>
                <a:gd name="T37" fmla="*/ 12 h 1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 h="169">
                  <a:moveTo>
                    <a:pt x="163" y="12"/>
                  </a:moveTo>
                  <a:lnTo>
                    <a:pt x="121" y="154"/>
                  </a:lnTo>
                  <a:lnTo>
                    <a:pt x="79" y="168"/>
                  </a:lnTo>
                  <a:lnTo>
                    <a:pt x="58" y="166"/>
                  </a:lnTo>
                  <a:lnTo>
                    <a:pt x="37" y="156"/>
                  </a:lnTo>
                  <a:lnTo>
                    <a:pt x="21" y="140"/>
                  </a:lnTo>
                  <a:lnTo>
                    <a:pt x="10" y="123"/>
                  </a:lnTo>
                  <a:lnTo>
                    <a:pt x="3" y="102"/>
                  </a:lnTo>
                  <a:lnTo>
                    <a:pt x="0" y="83"/>
                  </a:lnTo>
                  <a:lnTo>
                    <a:pt x="1" y="58"/>
                  </a:lnTo>
                  <a:lnTo>
                    <a:pt x="7" y="40"/>
                  </a:lnTo>
                  <a:lnTo>
                    <a:pt x="19" y="26"/>
                  </a:lnTo>
                  <a:lnTo>
                    <a:pt x="34" y="14"/>
                  </a:lnTo>
                  <a:lnTo>
                    <a:pt x="52" y="8"/>
                  </a:lnTo>
                  <a:lnTo>
                    <a:pt x="67" y="5"/>
                  </a:lnTo>
                  <a:lnTo>
                    <a:pt x="84" y="1"/>
                  </a:lnTo>
                  <a:lnTo>
                    <a:pt x="97" y="1"/>
                  </a:lnTo>
                  <a:lnTo>
                    <a:pt x="114" y="0"/>
                  </a:lnTo>
                  <a:lnTo>
                    <a:pt x="163" y="12"/>
                  </a:lnTo>
                </a:path>
              </a:pathLst>
            </a:custGeom>
            <a:solidFill>
              <a:srgbClr val="80808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8" name="Freeform 6"/>
            <p:cNvSpPr>
              <a:spLocks/>
            </p:cNvSpPr>
            <p:nvPr/>
          </p:nvSpPr>
          <p:spPr bwMode="auto">
            <a:xfrm>
              <a:off x="3495" y="1096"/>
              <a:ext cx="115" cy="138"/>
            </a:xfrm>
            <a:custGeom>
              <a:avLst/>
              <a:gdLst>
                <a:gd name="T0" fmla="*/ 0 w 115"/>
                <a:gd name="T1" fmla="*/ 17 h 138"/>
                <a:gd name="T2" fmla="*/ 21 w 115"/>
                <a:gd name="T3" fmla="*/ 34 h 138"/>
                <a:gd name="T4" fmla="*/ 31 w 115"/>
                <a:gd name="T5" fmla="*/ 52 h 138"/>
                <a:gd name="T6" fmla="*/ 36 w 115"/>
                <a:gd name="T7" fmla="*/ 70 h 138"/>
                <a:gd name="T8" fmla="*/ 37 w 115"/>
                <a:gd name="T9" fmla="*/ 96 h 138"/>
                <a:gd name="T10" fmla="*/ 33 w 115"/>
                <a:gd name="T11" fmla="*/ 117 h 138"/>
                <a:gd name="T12" fmla="*/ 21 w 115"/>
                <a:gd name="T13" fmla="*/ 137 h 138"/>
                <a:gd name="T14" fmla="*/ 114 w 115"/>
                <a:gd name="T15" fmla="*/ 113 h 138"/>
                <a:gd name="T16" fmla="*/ 106 w 115"/>
                <a:gd name="T17" fmla="*/ 0 h 138"/>
                <a:gd name="T18" fmla="*/ 0 w 115"/>
                <a:gd name="T19" fmla="*/ 17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 h="138">
                  <a:moveTo>
                    <a:pt x="0" y="17"/>
                  </a:moveTo>
                  <a:lnTo>
                    <a:pt x="21" y="34"/>
                  </a:lnTo>
                  <a:lnTo>
                    <a:pt x="31" y="52"/>
                  </a:lnTo>
                  <a:lnTo>
                    <a:pt x="36" y="70"/>
                  </a:lnTo>
                  <a:lnTo>
                    <a:pt x="37" y="96"/>
                  </a:lnTo>
                  <a:lnTo>
                    <a:pt x="33" y="117"/>
                  </a:lnTo>
                  <a:lnTo>
                    <a:pt x="21" y="137"/>
                  </a:lnTo>
                  <a:lnTo>
                    <a:pt x="114" y="113"/>
                  </a:lnTo>
                  <a:lnTo>
                    <a:pt x="106" y="0"/>
                  </a:lnTo>
                  <a:lnTo>
                    <a:pt x="0" y="17"/>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79" name="Freeform 7"/>
            <p:cNvSpPr>
              <a:spLocks/>
            </p:cNvSpPr>
            <p:nvPr/>
          </p:nvSpPr>
          <p:spPr bwMode="auto">
            <a:xfrm>
              <a:off x="3463" y="990"/>
              <a:ext cx="1655" cy="284"/>
            </a:xfrm>
            <a:custGeom>
              <a:avLst/>
              <a:gdLst>
                <a:gd name="T0" fmla="*/ 1565 w 1655"/>
                <a:gd name="T1" fmla="*/ 21 h 284"/>
                <a:gd name="T2" fmla="*/ 0 w 1655"/>
                <a:gd name="T3" fmla="*/ 0 h 284"/>
                <a:gd name="T4" fmla="*/ 44 w 1655"/>
                <a:gd name="T5" fmla="*/ 8 h 284"/>
                <a:gd name="T6" fmla="*/ 60 w 1655"/>
                <a:gd name="T7" fmla="*/ 14 h 284"/>
                <a:gd name="T8" fmla="*/ 77 w 1655"/>
                <a:gd name="T9" fmla="*/ 22 h 284"/>
                <a:gd name="T10" fmla="*/ 88 w 1655"/>
                <a:gd name="T11" fmla="*/ 35 h 284"/>
                <a:gd name="T12" fmla="*/ 101 w 1655"/>
                <a:gd name="T13" fmla="*/ 54 h 284"/>
                <a:gd name="T14" fmla="*/ 107 w 1655"/>
                <a:gd name="T15" fmla="*/ 77 h 284"/>
                <a:gd name="T16" fmla="*/ 111 w 1655"/>
                <a:gd name="T17" fmla="*/ 100 h 284"/>
                <a:gd name="T18" fmla="*/ 113 w 1655"/>
                <a:gd name="T19" fmla="*/ 124 h 284"/>
                <a:gd name="T20" fmla="*/ 114 w 1655"/>
                <a:gd name="T21" fmla="*/ 144 h 284"/>
                <a:gd name="T22" fmla="*/ 111 w 1655"/>
                <a:gd name="T23" fmla="*/ 173 h 284"/>
                <a:gd name="T24" fmla="*/ 107 w 1655"/>
                <a:gd name="T25" fmla="*/ 202 h 284"/>
                <a:gd name="T26" fmla="*/ 96 w 1655"/>
                <a:gd name="T27" fmla="*/ 226 h 284"/>
                <a:gd name="T28" fmla="*/ 79 w 1655"/>
                <a:gd name="T29" fmla="*/ 251 h 284"/>
                <a:gd name="T30" fmla="*/ 58 w 1655"/>
                <a:gd name="T31" fmla="*/ 268 h 284"/>
                <a:gd name="T32" fmla="*/ 41 w 1655"/>
                <a:gd name="T33" fmla="*/ 283 h 284"/>
                <a:gd name="T34" fmla="*/ 144 w 1655"/>
                <a:gd name="T35" fmla="*/ 269 h 284"/>
                <a:gd name="T36" fmla="*/ 257 w 1655"/>
                <a:gd name="T37" fmla="*/ 248 h 284"/>
                <a:gd name="T38" fmla="*/ 438 w 1655"/>
                <a:gd name="T39" fmla="*/ 233 h 284"/>
                <a:gd name="T40" fmla="*/ 588 w 1655"/>
                <a:gd name="T41" fmla="*/ 219 h 284"/>
                <a:gd name="T42" fmla="*/ 768 w 1655"/>
                <a:gd name="T43" fmla="*/ 219 h 284"/>
                <a:gd name="T44" fmla="*/ 965 w 1655"/>
                <a:gd name="T45" fmla="*/ 226 h 284"/>
                <a:gd name="T46" fmla="*/ 1211 w 1655"/>
                <a:gd name="T47" fmla="*/ 233 h 284"/>
                <a:gd name="T48" fmla="*/ 1446 w 1655"/>
                <a:gd name="T49" fmla="*/ 255 h 284"/>
                <a:gd name="T50" fmla="*/ 1541 w 1655"/>
                <a:gd name="T51" fmla="*/ 276 h 284"/>
                <a:gd name="T52" fmla="*/ 1568 w 1655"/>
                <a:gd name="T53" fmla="*/ 281 h 284"/>
                <a:gd name="T54" fmla="*/ 1598 w 1655"/>
                <a:gd name="T55" fmla="*/ 282 h 284"/>
                <a:gd name="T56" fmla="*/ 1619 w 1655"/>
                <a:gd name="T57" fmla="*/ 276 h 284"/>
                <a:gd name="T58" fmla="*/ 1637 w 1655"/>
                <a:gd name="T59" fmla="*/ 255 h 284"/>
                <a:gd name="T60" fmla="*/ 1647 w 1655"/>
                <a:gd name="T61" fmla="*/ 229 h 284"/>
                <a:gd name="T62" fmla="*/ 1652 w 1655"/>
                <a:gd name="T63" fmla="*/ 206 h 284"/>
                <a:gd name="T64" fmla="*/ 1654 w 1655"/>
                <a:gd name="T65" fmla="*/ 182 h 284"/>
                <a:gd name="T66" fmla="*/ 1650 w 1655"/>
                <a:gd name="T67" fmla="*/ 137 h 284"/>
                <a:gd name="T68" fmla="*/ 1642 w 1655"/>
                <a:gd name="T69" fmla="*/ 108 h 284"/>
                <a:gd name="T70" fmla="*/ 1630 w 1655"/>
                <a:gd name="T71" fmla="*/ 79 h 284"/>
                <a:gd name="T72" fmla="*/ 1619 w 1655"/>
                <a:gd name="T73" fmla="*/ 60 h 284"/>
                <a:gd name="T74" fmla="*/ 1606 w 1655"/>
                <a:gd name="T75" fmla="*/ 45 h 284"/>
                <a:gd name="T76" fmla="*/ 1587 w 1655"/>
                <a:gd name="T77" fmla="*/ 29 h 284"/>
                <a:gd name="T78" fmla="*/ 1565 w 1655"/>
                <a:gd name="T79" fmla="*/ 21 h 2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655" h="284">
                  <a:moveTo>
                    <a:pt x="1565" y="21"/>
                  </a:moveTo>
                  <a:lnTo>
                    <a:pt x="0" y="0"/>
                  </a:lnTo>
                  <a:lnTo>
                    <a:pt x="44" y="8"/>
                  </a:lnTo>
                  <a:lnTo>
                    <a:pt x="60" y="14"/>
                  </a:lnTo>
                  <a:lnTo>
                    <a:pt x="77" y="22"/>
                  </a:lnTo>
                  <a:lnTo>
                    <a:pt x="88" y="35"/>
                  </a:lnTo>
                  <a:lnTo>
                    <a:pt x="101" y="54"/>
                  </a:lnTo>
                  <a:lnTo>
                    <a:pt x="107" y="77"/>
                  </a:lnTo>
                  <a:lnTo>
                    <a:pt x="111" y="100"/>
                  </a:lnTo>
                  <a:lnTo>
                    <a:pt x="113" y="124"/>
                  </a:lnTo>
                  <a:lnTo>
                    <a:pt x="114" y="144"/>
                  </a:lnTo>
                  <a:lnTo>
                    <a:pt x="111" y="173"/>
                  </a:lnTo>
                  <a:lnTo>
                    <a:pt x="107" y="202"/>
                  </a:lnTo>
                  <a:lnTo>
                    <a:pt x="96" y="226"/>
                  </a:lnTo>
                  <a:lnTo>
                    <a:pt x="79" y="251"/>
                  </a:lnTo>
                  <a:lnTo>
                    <a:pt x="58" y="268"/>
                  </a:lnTo>
                  <a:lnTo>
                    <a:pt x="41" y="283"/>
                  </a:lnTo>
                  <a:lnTo>
                    <a:pt x="144" y="269"/>
                  </a:lnTo>
                  <a:lnTo>
                    <a:pt x="257" y="248"/>
                  </a:lnTo>
                  <a:lnTo>
                    <a:pt x="438" y="233"/>
                  </a:lnTo>
                  <a:lnTo>
                    <a:pt x="588" y="219"/>
                  </a:lnTo>
                  <a:lnTo>
                    <a:pt x="768" y="219"/>
                  </a:lnTo>
                  <a:lnTo>
                    <a:pt x="965" y="226"/>
                  </a:lnTo>
                  <a:lnTo>
                    <a:pt x="1211" y="233"/>
                  </a:lnTo>
                  <a:lnTo>
                    <a:pt x="1446" y="255"/>
                  </a:lnTo>
                  <a:lnTo>
                    <a:pt x="1541" y="276"/>
                  </a:lnTo>
                  <a:lnTo>
                    <a:pt x="1568" y="281"/>
                  </a:lnTo>
                  <a:lnTo>
                    <a:pt x="1598" y="282"/>
                  </a:lnTo>
                  <a:lnTo>
                    <a:pt x="1619" y="276"/>
                  </a:lnTo>
                  <a:lnTo>
                    <a:pt x="1637" y="255"/>
                  </a:lnTo>
                  <a:lnTo>
                    <a:pt x="1647" y="229"/>
                  </a:lnTo>
                  <a:lnTo>
                    <a:pt x="1652" y="206"/>
                  </a:lnTo>
                  <a:lnTo>
                    <a:pt x="1654" y="182"/>
                  </a:lnTo>
                  <a:lnTo>
                    <a:pt x="1650" y="137"/>
                  </a:lnTo>
                  <a:lnTo>
                    <a:pt x="1642" y="108"/>
                  </a:lnTo>
                  <a:lnTo>
                    <a:pt x="1630" y="79"/>
                  </a:lnTo>
                  <a:lnTo>
                    <a:pt x="1619" y="60"/>
                  </a:lnTo>
                  <a:lnTo>
                    <a:pt x="1606" y="45"/>
                  </a:lnTo>
                  <a:lnTo>
                    <a:pt x="1587" y="29"/>
                  </a:lnTo>
                  <a:lnTo>
                    <a:pt x="1565" y="21"/>
                  </a:lnTo>
                </a:path>
              </a:pathLst>
            </a:custGeom>
            <a:solidFill>
              <a:srgbClr val="FFFFFF"/>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45059"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76450"/>
            <a:ext cx="51752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762250"/>
            <a:ext cx="51752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448050"/>
            <a:ext cx="51752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133850"/>
            <a:ext cx="51752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819650"/>
            <a:ext cx="51752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4" name="Line 13"/>
          <p:cNvSpPr>
            <a:spLocks noChangeShapeType="1"/>
          </p:cNvSpPr>
          <p:nvPr/>
        </p:nvSpPr>
        <p:spPr bwMode="auto">
          <a:xfrm flipV="1">
            <a:off x="5499100" y="2559050"/>
            <a:ext cx="2413000" cy="1778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5" name="Rectangle 14"/>
          <p:cNvSpPr>
            <a:spLocks noChangeArrowheads="1"/>
          </p:cNvSpPr>
          <p:nvPr/>
        </p:nvSpPr>
        <p:spPr bwMode="auto">
          <a:xfrm>
            <a:off x="6481763" y="1957388"/>
            <a:ext cx="75088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3600" b="1">
                <a:solidFill>
                  <a:srgbClr val="000000"/>
                </a:solidFill>
                <a:latin typeface="Arial Black" pitchFamily="34" charset="0"/>
              </a:rPr>
              <a:t>A</a:t>
            </a:r>
            <a:r>
              <a:rPr lang="en-US" altLang="en-US" sz="3600" b="1" baseline="30000">
                <a:solidFill>
                  <a:srgbClr val="000000"/>
                </a:solidFill>
                <a:latin typeface="Arial Black" pitchFamily="34" charset="0"/>
              </a:rPr>
              <a:t>+</a:t>
            </a:r>
          </a:p>
        </p:txBody>
      </p:sp>
      <p:sp>
        <p:nvSpPr>
          <p:cNvPr id="45066" name="Line 15"/>
          <p:cNvSpPr>
            <a:spLocks noChangeShapeType="1"/>
          </p:cNvSpPr>
          <p:nvPr/>
        </p:nvSpPr>
        <p:spPr bwMode="auto">
          <a:xfrm flipV="1">
            <a:off x="5727700" y="3168650"/>
            <a:ext cx="2413000" cy="1778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7" name="Line 16"/>
          <p:cNvSpPr>
            <a:spLocks noChangeShapeType="1"/>
          </p:cNvSpPr>
          <p:nvPr/>
        </p:nvSpPr>
        <p:spPr bwMode="auto">
          <a:xfrm flipV="1">
            <a:off x="5880100" y="3930650"/>
            <a:ext cx="2413000" cy="1778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8" name="Rectangle 17"/>
          <p:cNvSpPr>
            <a:spLocks noChangeArrowheads="1"/>
          </p:cNvSpPr>
          <p:nvPr/>
        </p:nvSpPr>
        <p:spPr bwMode="auto">
          <a:xfrm>
            <a:off x="6888163" y="3327400"/>
            <a:ext cx="54927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3600" b="1">
                <a:solidFill>
                  <a:srgbClr val="000000"/>
                </a:solidFill>
                <a:latin typeface="Arial Black" pitchFamily="34" charset="0"/>
              </a:rPr>
              <a:t>B</a:t>
            </a:r>
          </a:p>
        </p:txBody>
      </p:sp>
      <p:sp>
        <p:nvSpPr>
          <p:cNvPr id="45069" name="Line 18"/>
          <p:cNvSpPr>
            <a:spLocks noChangeShapeType="1"/>
          </p:cNvSpPr>
          <p:nvPr/>
        </p:nvSpPr>
        <p:spPr bwMode="auto">
          <a:xfrm flipV="1">
            <a:off x="5956300" y="4616450"/>
            <a:ext cx="2413000" cy="17780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0" name="Rectangle 19"/>
          <p:cNvSpPr>
            <a:spLocks noChangeArrowheads="1"/>
          </p:cNvSpPr>
          <p:nvPr/>
        </p:nvSpPr>
        <p:spPr bwMode="auto">
          <a:xfrm>
            <a:off x="7042150" y="4013200"/>
            <a:ext cx="54927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3600" b="1">
                <a:solidFill>
                  <a:srgbClr val="000000"/>
                </a:solidFill>
                <a:latin typeface="Arial Black" pitchFamily="34" charset="0"/>
              </a:rPr>
              <a:t>D</a:t>
            </a:r>
          </a:p>
        </p:txBody>
      </p:sp>
      <p:sp>
        <p:nvSpPr>
          <p:cNvPr id="45071" name="Rectangle 20"/>
          <p:cNvSpPr>
            <a:spLocks noChangeArrowheads="1"/>
          </p:cNvSpPr>
          <p:nvPr/>
        </p:nvSpPr>
        <p:spPr bwMode="auto">
          <a:xfrm>
            <a:off x="7143750" y="4699000"/>
            <a:ext cx="49847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3600" b="1">
                <a:solidFill>
                  <a:srgbClr val="000000"/>
                </a:solidFill>
                <a:latin typeface="Arial Black" pitchFamily="34" charset="0"/>
              </a:rPr>
              <a:t>F</a:t>
            </a:r>
          </a:p>
        </p:txBody>
      </p:sp>
      <p:sp>
        <p:nvSpPr>
          <p:cNvPr id="45072" name="Rectangle 21"/>
          <p:cNvSpPr>
            <a:spLocks noChangeArrowheads="1"/>
          </p:cNvSpPr>
          <p:nvPr/>
        </p:nvSpPr>
        <p:spPr bwMode="auto">
          <a:xfrm>
            <a:off x="6734175" y="2643188"/>
            <a:ext cx="54927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3600" b="1">
                <a:solidFill>
                  <a:srgbClr val="000000"/>
                </a:solidFill>
                <a:latin typeface="Arial Black" pitchFamily="34" charset="0"/>
              </a:rPr>
              <a:t>A</a:t>
            </a:r>
          </a:p>
        </p:txBody>
      </p:sp>
      <p:sp>
        <p:nvSpPr>
          <p:cNvPr id="45073" name="Rectangle 22"/>
          <p:cNvSpPr>
            <a:spLocks noGrp="1"/>
          </p:cNvSpPr>
          <p:nvPr>
            <p:ph type="title"/>
          </p:nvPr>
        </p:nvSpPr>
        <p:spPr>
          <a:xfrm>
            <a:off x="2268538" y="22225"/>
            <a:ext cx="7953375" cy="1049338"/>
          </a:xfrm>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endParaRPr lang="en-US" altLang="en-US" sz="6600" smtClean="0">
              <a:ea typeface="ＭＳ Ｐゴシック" pitchFamily="34" charset="-128"/>
            </a:endParaRPr>
          </a:p>
        </p:txBody>
      </p:sp>
      <p:sp>
        <p:nvSpPr>
          <p:cNvPr id="247831" name="Rectangle 23"/>
          <p:cNvSpPr>
            <a:spLocks noChangeArrowheads="1"/>
          </p:cNvSpPr>
          <p:nvPr/>
        </p:nvSpPr>
        <p:spPr bwMode="auto">
          <a:xfrm>
            <a:off x="34925" y="2127250"/>
            <a:ext cx="50895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hangingPunct="0">
              <a:defRPr/>
            </a:pPr>
            <a:r>
              <a:rPr lang="en-US" altLang="en-US" sz="6600" i="1">
                <a:solidFill>
                  <a:srgbClr val="66FF33"/>
                </a:solidFill>
                <a:effectLst>
                  <a:outerShdw blurRad="38100" dist="38100" dir="2700000" algn="tl">
                    <a:srgbClr val="C0C0C0"/>
                  </a:outerShdw>
                </a:effectLst>
                <a:latin typeface="Times New Roman" pitchFamily="18" charset="0"/>
              </a:rPr>
              <a:t>5 Color Scheme for Green</a:t>
            </a:r>
          </a:p>
          <a:p>
            <a:pPr algn="ctr" eaLnBrk="0" hangingPunct="0">
              <a:defRPr/>
            </a:pPr>
            <a:r>
              <a:rPr lang="en-US" altLang="en-US" sz="6600" i="1">
                <a:solidFill>
                  <a:srgbClr val="66FF33"/>
                </a:solidFill>
                <a:effectLst>
                  <a:outerShdw blurRad="38100" dist="38100" dir="2700000" algn="tl">
                    <a:srgbClr val="C0C0C0"/>
                  </a:outerShdw>
                </a:effectLst>
                <a:latin typeface="Times New Roman" pitchFamily="18" charset="0"/>
              </a:rPr>
              <a:t>Performance</a:t>
            </a:r>
          </a:p>
        </p:txBody>
      </p:sp>
    </p:spTree>
  </p:cSld>
  <p:clrMapOvr>
    <a:masterClrMapping/>
  </p:clrMapOvr>
  <p:transition advTm="10271">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514600" y="304800"/>
            <a:ext cx="6553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b="1">
                <a:solidFill>
                  <a:schemeClr val="bg2"/>
                </a:solidFill>
                <a:latin typeface="Helvetica" pitchFamily="34" charset="0"/>
              </a:rPr>
              <a:t>PERFORMANCE CRITERIA</a:t>
            </a:r>
          </a:p>
        </p:txBody>
      </p:sp>
      <p:sp>
        <p:nvSpPr>
          <p:cNvPr id="46083" name="Rectangle 3"/>
          <p:cNvSpPr>
            <a:spLocks noChangeArrowheads="1"/>
          </p:cNvSpPr>
          <p:nvPr/>
        </p:nvSpPr>
        <p:spPr bwMode="auto">
          <a:xfrm>
            <a:off x="236538" y="2578100"/>
            <a:ext cx="1966912" cy="768350"/>
          </a:xfrm>
          <a:prstGeom prst="rect">
            <a:avLst/>
          </a:prstGeom>
          <a:solidFill>
            <a:srgbClr val="51DC00"/>
          </a:solidFill>
          <a:ln w="12700">
            <a:solidFill>
              <a:srgbClr val="037C0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sz="2400" b="1">
                <a:solidFill>
                  <a:srgbClr val="010E0D"/>
                </a:solidFill>
                <a:latin typeface="BernhardMod BT" charset="0"/>
              </a:rPr>
              <a:t>GREEN</a:t>
            </a:r>
          </a:p>
        </p:txBody>
      </p:sp>
      <p:sp>
        <p:nvSpPr>
          <p:cNvPr id="46084" name="Rectangle 4"/>
          <p:cNvSpPr>
            <a:spLocks noChangeArrowheads="1"/>
          </p:cNvSpPr>
          <p:nvPr/>
        </p:nvSpPr>
        <p:spPr bwMode="auto">
          <a:xfrm>
            <a:off x="236538" y="3644900"/>
            <a:ext cx="1966912" cy="768350"/>
          </a:xfrm>
          <a:prstGeom prst="rect">
            <a:avLst/>
          </a:prstGeom>
          <a:solidFill>
            <a:srgbClr val="00279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sz="2400" b="1">
                <a:solidFill>
                  <a:schemeClr val="bg2"/>
                </a:solidFill>
                <a:latin typeface="BernhardMod BT" charset="0"/>
              </a:rPr>
              <a:t>BLUE</a:t>
            </a:r>
          </a:p>
        </p:txBody>
      </p:sp>
      <p:sp>
        <p:nvSpPr>
          <p:cNvPr id="46085" name="Rectangle 5"/>
          <p:cNvSpPr>
            <a:spLocks noChangeArrowheads="1"/>
          </p:cNvSpPr>
          <p:nvPr/>
        </p:nvSpPr>
        <p:spPr bwMode="auto">
          <a:xfrm>
            <a:off x="236538" y="4711700"/>
            <a:ext cx="1966912" cy="768350"/>
          </a:xfrm>
          <a:prstGeom prst="rect">
            <a:avLst/>
          </a:prstGeom>
          <a:solidFill>
            <a:srgbClr val="F90000"/>
          </a:solidFill>
          <a:ln w="12700">
            <a:solidFill>
              <a:srgbClr val="F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sz="2400" b="1">
                <a:solidFill>
                  <a:schemeClr val="bg2"/>
                </a:solidFill>
                <a:latin typeface="BernhardMod BT" charset="0"/>
              </a:rPr>
              <a:t>RED</a:t>
            </a:r>
          </a:p>
        </p:txBody>
      </p:sp>
      <p:sp>
        <p:nvSpPr>
          <p:cNvPr id="46086" name="Rectangle 6"/>
          <p:cNvSpPr>
            <a:spLocks noChangeArrowheads="1"/>
          </p:cNvSpPr>
          <p:nvPr/>
        </p:nvSpPr>
        <p:spPr bwMode="auto">
          <a:xfrm>
            <a:off x="236538" y="5778500"/>
            <a:ext cx="1966912" cy="768350"/>
          </a:xfrm>
          <a:prstGeom prst="rect">
            <a:avLst/>
          </a:prstGeom>
          <a:solidFill>
            <a:srgbClr val="00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sz="2400" b="1">
                <a:solidFill>
                  <a:srgbClr val="FF3399"/>
                </a:solidFill>
                <a:latin typeface="BernhardMod BT" charset="0"/>
              </a:rPr>
              <a:t>Purple</a:t>
            </a:r>
          </a:p>
        </p:txBody>
      </p:sp>
      <p:sp>
        <p:nvSpPr>
          <p:cNvPr id="46087" name="Rectangle 7"/>
          <p:cNvSpPr>
            <a:spLocks noChangeArrowheads="1"/>
          </p:cNvSpPr>
          <p:nvPr/>
        </p:nvSpPr>
        <p:spPr bwMode="auto">
          <a:xfrm>
            <a:off x="2433638" y="5710238"/>
            <a:ext cx="6486525"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b="1">
                <a:solidFill>
                  <a:srgbClr val="FF3399"/>
                </a:solidFill>
                <a:latin typeface="Contemporary Brush" charset="0"/>
              </a:rPr>
              <a:t>No pollution control effort,</a:t>
            </a:r>
          </a:p>
          <a:p>
            <a:pPr>
              <a:spcBef>
                <a:spcPct val="0"/>
              </a:spcBef>
              <a:buFontTx/>
              <a:buNone/>
            </a:pPr>
            <a:r>
              <a:rPr lang="en-US" altLang="en-US" b="1">
                <a:solidFill>
                  <a:srgbClr val="FF3399"/>
                </a:solidFill>
                <a:latin typeface="Contemporary Brush" charset="0"/>
              </a:rPr>
              <a:t>Serious environmental damages</a:t>
            </a:r>
          </a:p>
        </p:txBody>
      </p:sp>
      <p:sp>
        <p:nvSpPr>
          <p:cNvPr id="46088" name="Line 8"/>
          <p:cNvSpPr>
            <a:spLocks noChangeShapeType="1"/>
          </p:cNvSpPr>
          <p:nvPr/>
        </p:nvSpPr>
        <p:spPr bwMode="auto">
          <a:xfrm>
            <a:off x="12700" y="5638800"/>
            <a:ext cx="90424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9" name="Rectangle 9"/>
          <p:cNvSpPr>
            <a:spLocks noChangeArrowheads="1"/>
          </p:cNvSpPr>
          <p:nvPr/>
        </p:nvSpPr>
        <p:spPr bwMode="auto">
          <a:xfrm>
            <a:off x="2433638" y="1366838"/>
            <a:ext cx="6638925"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800" b="1">
                <a:solidFill>
                  <a:srgbClr val="FFFF00"/>
                </a:solidFill>
                <a:latin typeface="Contemporary Brush" charset="0"/>
              </a:rPr>
              <a:t>Clean technology, waste minimization, pollution prevention, conservation, etc.</a:t>
            </a:r>
          </a:p>
        </p:txBody>
      </p:sp>
      <p:sp>
        <p:nvSpPr>
          <p:cNvPr id="46090" name="Line 10"/>
          <p:cNvSpPr>
            <a:spLocks noChangeShapeType="1"/>
          </p:cNvSpPr>
          <p:nvPr/>
        </p:nvSpPr>
        <p:spPr bwMode="auto">
          <a:xfrm>
            <a:off x="12700" y="4572000"/>
            <a:ext cx="90424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1" name="Line 11"/>
          <p:cNvSpPr>
            <a:spLocks noChangeShapeType="1"/>
          </p:cNvSpPr>
          <p:nvPr/>
        </p:nvSpPr>
        <p:spPr bwMode="auto">
          <a:xfrm>
            <a:off x="12700" y="3505200"/>
            <a:ext cx="90424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2" name="Rectangle 12"/>
          <p:cNvSpPr>
            <a:spLocks noChangeArrowheads="1"/>
          </p:cNvSpPr>
          <p:nvPr/>
        </p:nvSpPr>
        <p:spPr bwMode="auto">
          <a:xfrm>
            <a:off x="2433638" y="4795838"/>
            <a:ext cx="6486525"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b="1">
                <a:solidFill>
                  <a:srgbClr val="F90000"/>
                </a:solidFill>
                <a:latin typeface="Contemporary Brush" charset="0"/>
              </a:rPr>
              <a:t>Efforts don’t meet standards</a:t>
            </a:r>
          </a:p>
        </p:txBody>
      </p:sp>
      <p:sp>
        <p:nvSpPr>
          <p:cNvPr id="46093" name="Line 13"/>
          <p:cNvSpPr>
            <a:spLocks noChangeShapeType="1"/>
          </p:cNvSpPr>
          <p:nvPr/>
        </p:nvSpPr>
        <p:spPr bwMode="auto">
          <a:xfrm>
            <a:off x="12700" y="2438400"/>
            <a:ext cx="90424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4" name="Rectangle 14"/>
          <p:cNvSpPr>
            <a:spLocks noChangeArrowheads="1"/>
          </p:cNvSpPr>
          <p:nvPr/>
        </p:nvSpPr>
        <p:spPr bwMode="auto">
          <a:xfrm>
            <a:off x="2433638" y="3652838"/>
            <a:ext cx="6486525"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b="1">
                <a:solidFill>
                  <a:schemeClr val="bg2"/>
                </a:solidFill>
                <a:latin typeface="Contemporary Brush" charset="0"/>
              </a:rPr>
              <a:t>Efforts meet minimum standards</a:t>
            </a:r>
          </a:p>
        </p:txBody>
      </p:sp>
      <p:sp>
        <p:nvSpPr>
          <p:cNvPr id="46095" name="Rectangle 15"/>
          <p:cNvSpPr>
            <a:spLocks noChangeArrowheads="1"/>
          </p:cNvSpPr>
          <p:nvPr/>
        </p:nvSpPr>
        <p:spPr bwMode="auto">
          <a:xfrm>
            <a:off x="2433638" y="2433638"/>
            <a:ext cx="6638925"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800" b="1">
                <a:solidFill>
                  <a:srgbClr val="51DC00"/>
                </a:solidFill>
                <a:latin typeface="Contemporary Brush" charset="0"/>
              </a:rPr>
              <a:t>Above standards &amp; good maintenance, housekeeping, sludge management, etc.</a:t>
            </a:r>
          </a:p>
        </p:txBody>
      </p:sp>
      <p:sp>
        <p:nvSpPr>
          <p:cNvPr id="46096" name="Line 16"/>
          <p:cNvSpPr>
            <a:spLocks noChangeShapeType="1"/>
          </p:cNvSpPr>
          <p:nvPr/>
        </p:nvSpPr>
        <p:spPr bwMode="auto">
          <a:xfrm>
            <a:off x="12700" y="1371600"/>
            <a:ext cx="90424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7" name="Line 17"/>
          <p:cNvSpPr>
            <a:spLocks noChangeShapeType="1"/>
          </p:cNvSpPr>
          <p:nvPr/>
        </p:nvSpPr>
        <p:spPr bwMode="auto">
          <a:xfrm>
            <a:off x="12700" y="6705600"/>
            <a:ext cx="90424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8" name="Rectangle 18"/>
          <p:cNvSpPr>
            <a:spLocks noChangeArrowheads="1"/>
          </p:cNvSpPr>
          <p:nvPr/>
        </p:nvSpPr>
        <p:spPr bwMode="auto">
          <a:xfrm>
            <a:off x="236538" y="1511300"/>
            <a:ext cx="1966912" cy="768350"/>
          </a:xfrm>
          <a:prstGeom prst="rect">
            <a:avLst/>
          </a:prstGeom>
          <a:solidFill>
            <a:srgbClr val="FFFF00"/>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sz="2400" b="1">
                <a:solidFill>
                  <a:srgbClr val="010E0D"/>
                </a:solidFill>
                <a:latin typeface="BernhardMod BT" charset="0"/>
              </a:rPr>
              <a:t>GOLD</a:t>
            </a:r>
          </a:p>
        </p:txBody>
      </p:sp>
      <p:sp>
        <p:nvSpPr>
          <p:cNvPr id="46099" name="Rectangle 19"/>
          <p:cNvSpPr>
            <a:spLocks noChangeArrowheads="1"/>
          </p:cNvSpPr>
          <p:nvPr/>
        </p:nvSpPr>
        <p:spPr bwMode="auto">
          <a:xfrm>
            <a:off x="0" y="304800"/>
            <a:ext cx="2362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sz="2000" b="1">
                <a:solidFill>
                  <a:schemeClr val="bg2"/>
                </a:solidFill>
                <a:latin typeface="Helvetica" pitchFamily="34" charset="0"/>
              </a:rPr>
              <a:t>PERFORMANCE LEVELS</a:t>
            </a:r>
          </a:p>
        </p:txBody>
      </p:sp>
      <p:sp>
        <p:nvSpPr>
          <p:cNvPr id="46100" name="Line 20"/>
          <p:cNvSpPr>
            <a:spLocks noChangeShapeType="1"/>
          </p:cNvSpPr>
          <p:nvPr/>
        </p:nvSpPr>
        <p:spPr bwMode="auto">
          <a:xfrm flipV="1">
            <a:off x="2438400" y="-12700"/>
            <a:ext cx="0" cy="680720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36538" y="2578100"/>
            <a:ext cx="1966912" cy="768350"/>
          </a:xfrm>
          <a:prstGeom prst="rect">
            <a:avLst/>
          </a:prstGeom>
          <a:solidFill>
            <a:srgbClr val="037C03"/>
          </a:solidFill>
          <a:ln w="12700">
            <a:solidFill>
              <a:srgbClr val="037C0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b="1">
                <a:latin typeface="Arial" pitchFamily="34" charset="0"/>
              </a:rPr>
              <a:t>GREEN</a:t>
            </a:r>
          </a:p>
        </p:txBody>
      </p:sp>
      <p:sp>
        <p:nvSpPr>
          <p:cNvPr id="47107" name="Rectangle 3"/>
          <p:cNvSpPr>
            <a:spLocks noChangeArrowheads="1"/>
          </p:cNvSpPr>
          <p:nvPr/>
        </p:nvSpPr>
        <p:spPr bwMode="auto">
          <a:xfrm>
            <a:off x="236538" y="3644900"/>
            <a:ext cx="1966912" cy="768350"/>
          </a:xfrm>
          <a:prstGeom prst="rect">
            <a:avLst/>
          </a:prstGeom>
          <a:solidFill>
            <a:srgbClr val="00279F"/>
          </a:solidFill>
          <a:ln w="12700">
            <a:solidFill>
              <a:srgbClr val="00279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b="1">
                <a:latin typeface="Arial" pitchFamily="34" charset="0"/>
              </a:rPr>
              <a:t>BLUE</a:t>
            </a:r>
          </a:p>
        </p:txBody>
      </p:sp>
      <p:sp>
        <p:nvSpPr>
          <p:cNvPr id="47108" name="Rectangle 4"/>
          <p:cNvSpPr>
            <a:spLocks noChangeArrowheads="1"/>
          </p:cNvSpPr>
          <p:nvPr/>
        </p:nvSpPr>
        <p:spPr bwMode="auto">
          <a:xfrm>
            <a:off x="236538" y="4711700"/>
            <a:ext cx="1966912" cy="768350"/>
          </a:xfrm>
          <a:prstGeom prst="rect">
            <a:avLst/>
          </a:prstGeom>
          <a:solidFill>
            <a:srgbClr val="F90000"/>
          </a:solidFill>
          <a:ln w="12700">
            <a:solidFill>
              <a:srgbClr val="F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b="1">
                <a:latin typeface="Arial" pitchFamily="34" charset="0"/>
              </a:rPr>
              <a:t>RED</a:t>
            </a:r>
          </a:p>
        </p:txBody>
      </p:sp>
      <p:sp>
        <p:nvSpPr>
          <p:cNvPr id="47109" name="Rectangle 5"/>
          <p:cNvSpPr>
            <a:spLocks noChangeArrowheads="1"/>
          </p:cNvSpPr>
          <p:nvPr/>
        </p:nvSpPr>
        <p:spPr bwMode="auto">
          <a:xfrm>
            <a:off x="236538" y="5778500"/>
            <a:ext cx="1966912" cy="768350"/>
          </a:xfrm>
          <a:prstGeom prst="rect">
            <a:avLst/>
          </a:prstGeom>
          <a:solidFill>
            <a:srgbClr val="00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b="1">
                <a:latin typeface="Arial" pitchFamily="34" charset="0"/>
              </a:rPr>
              <a:t>BLACK</a:t>
            </a:r>
          </a:p>
        </p:txBody>
      </p:sp>
      <p:sp>
        <p:nvSpPr>
          <p:cNvPr id="47110" name="Rectangle 6"/>
          <p:cNvSpPr>
            <a:spLocks noChangeArrowheads="1"/>
          </p:cNvSpPr>
          <p:nvPr/>
        </p:nvSpPr>
        <p:spPr bwMode="auto">
          <a:xfrm>
            <a:off x="236538" y="1511300"/>
            <a:ext cx="1966912" cy="768350"/>
          </a:xfrm>
          <a:prstGeom prst="rect">
            <a:avLst/>
          </a:prstGeom>
          <a:solidFill>
            <a:srgbClr val="FAFD00"/>
          </a:solid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28600" rIns="0" bIns="228600"/>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50000"/>
              </a:spcBef>
              <a:buFontTx/>
              <a:buNone/>
            </a:pPr>
            <a:r>
              <a:rPr lang="en-US" altLang="en-US" b="1">
                <a:solidFill>
                  <a:srgbClr val="010E0D"/>
                </a:solidFill>
                <a:latin typeface="Arial" pitchFamily="34" charset="0"/>
              </a:rPr>
              <a:t>GOLD</a:t>
            </a:r>
          </a:p>
        </p:txBody>
      </p:sp>
      <p:sp>
        <p:nvSpPr>
          <p:cNvPr id="47111" name="Line 7"/>
          <p:cNvSpPr>
            <a:spLocks noChangeShapeType="1"/>
          </p:cNvSpPr>
          <p:nvPr/>
        </p:nvSpPr>
        <p:spPr bwMode="auto">
          <a:xfrm>
            <a:off x="2463800" y="4038600"/>
            <a:ext cx="6121400" cy="0"/>
          </a:xfrm>
          <a:prstGeom prst="line">
            <a:avLst/>
          </a:prstGeom>
          <a:noFill/>
          <a:ln w="50800">
            <a:solidFill>
              <a:srgbClr val="00AE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112" name="Group 8"/>
          <p:cNvGrpSpPr>
            <a:grpSpLocks/>
          </p:cNvGrpSpPr>
          <p:nvPr/>
        </p:nvGrpSpPr>
        <p:grpSpPr bwMode="auto">
          <a:xfrm>
            <a:off x="2768600" y="4724400"/>
            <a:ext cx="1244600" cy="1828800"/>
            <a:chOff x="1744" y="2976"/>
            <a:chExt cx="784" cy="1152"/>
          </a:xfrm>
        </p:grpSpPr>
        <p:grpSp>
          <p:nvGrpSpPr>
            <p:cNvPr id="47122" name="Group 9"/>
            <p:cNvGrpSpPr>
              <a:grpSpLocks/>
            </p:cNvGrpSpPr>
            <p:nvPr/>
          </p:nvGrpSpPr>
          <p:grpSpPr bwMode="auto">
            <a:xfrm>
              <a:off x="1744" y="2976"/>
              <a:ext cx="95" cy="1152"/>
              <a:chOff x="1744" y="2976"/>
              <a:chExt cx="95" cy="1152"/>
            </a:xfrm>
          </p:grpSpPr>
          <p:sp>
            <p:nvSpPr>
              <p:cNvPr id="47124" name="Line 10"/>
              <p:cNvSpPr>
                <a:spLocks noChangeShapeType="1"/>
              </p:cNvSpPr>
              <p:nvPr/>
            </p:nvSpPr>
            <p:spPr bwMode="auto">
              <a:xfrm>
                <a:off x="1839" y="2992"/>
                <a:ext cx="0" cy="1120"/>
              </a:xfrm>
              <a:prstGeom prst="line">
                <a:avLst/>
              </a:prstGeom>
              <a:noFill/>
              <a:ln w="50800">
                <a:solidFill>
                  <a:srgbClr val="F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5" name="Line 11"/>
              <p:cNvSpPr>
                <a:spLocks noChangeShapeType="1"/>
              </p:cNvSpPr>
              <p:nvPr/>
            </p:nvSpPr>
            <p:spPr bwMode="auto">
              <a:xfrm>
                <a:off x="1744" y="4128"/>
                <a:ext cx="79" cy="0"/>
              </a:xfrm>
              <a:prstGeom prst="line">
                <a:avLst/>
              </a:prstGeom>
              <a:noFill/>
              <a:ln w="50800">
                <a:solidFill>
                  <a:srgbClr val="F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6" name="Line 12"/>
              <p:cNvSpPr>
                <a:spLocks noChangeShapeType="1"/>
              </p:cNvSpPr>
              <p:nvPr/>
            </p:nvSpPr>
            <p:spPr bwMode="auto">
              <a:xfrm>
                <a:off x="1744" y="2976"/>
                <a:ext cx="79" cy="0"/>
              </a:xfrm>
              <a:prstGeom prst="line">
                <a:avLst/>
              </a:prstGeom>
              <a:noFill/>
              <a:ln w="50800">
                <a:solidFill>
                  <a:srgbClr val="F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123" name="Line 13"/>
            <p:cNvSpPr>
              <a:spLocks noChangeShapeType="1"/>
            </p:cNvSpPr>
            <p:nvPr/>
          </p:nvSpPr>
          <p:spPr bwMode="auto">
            <a:xfrm>
              <a:off x="1855" y="3577"/>
              <a:ext cx="673" cy="0"/>
            </a:xfrm>
            <a:prstGeom prst="line">
              <a:avLst/>
            </a:prstGeom>
            <a:noFill/>
            <a:ln w="50800">
              <a:solidFill>
                <a:srgbClr val="F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113" name="Group 14"/>
          <p:cNvGrpSpPr>
            <a:grpSpLocks/>
          </p:cNvGrpSpPr>
          <p:nvPr/>
        </p:nvGrpSpPr>
        <p:grpSpPr bwMode="auto">
          <a:xfrm>
            <a:off x="2768600" y="1524000"/>
            <a:ext cx="1244600" cy="1752600"/>
            <a:chOff x="1744" y="960"/>
            <a:chExt cx="784" cy="1104"/>
          </a:xfrm>
        </p:grpSpPr>
        <p:grpSp>
          <p:nvGrpSpPr>
            <p:cNvPr id="47117" name="Group 15"/>
            <p:cNvGrpSpPr>
              <a:grpSpLocks/>
            </p:cNvGrpSpPr>
            <p:nvPr/>
          </p:nvGrpSpPr>
          <p:grpSpPr bwMode="auto">
            <a:xfrm>
              <a:off x="1744" y="960"/>
              <a:ext cx="95" cy="1104"/>
              <a:chOff x="1744" y="960"/>
              <a:chExt cx="95" cy="1104"/>
            </a:xfrm>
          </p:grpSpPr>
          <p:sp>
            <p:nvSpPr>
              <p:cNvPr id="47119" name="Line 16"/>
              <p:cNvSpPr>
                <a:spLocks noChangeShapeType="1"/>
              </p:cNvSpPr>
              <p:nvPr/>
            </p:nvSpPr>
            <p:spPr bwMode="auto">
              <a:xfrm>
                <a:off x="1839" y="976"/>
                <a:ext cx="0" cy="1072"/>
              </a:xfrm>
              <a:prstGeom prst="line">
                <a:avLst/>
              </a:prstGeom>
              <a:noFill/>
              <a:ln w="50800">
                <a:solidFill>
                  <a:srgbClr val="F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0" name="Line 17"/>
              <p:cNvSpPr>
                <a:spLocks noChangeShapeType="1"/>
              </p:cNvSpPr>
              <p:nvPr/>
            </p:nvSpPr>
            <p:spPr bwMode="auto">
              <a:xfrm>
                <a:off x="1744" y="2064"/>
                <a:ext cx="79" cy="0"/>
              </a:xfrm>
              <a:prstGeom prst="line">
                <a:avLst/>
              </a:prstGeom>
              <a:noFill/>
              <a:ln w="50800">
                <a:solidFill>
                  <a:srgbClr val="F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1" name="Line 18"/>
              <p:cNvSpPr>
                <a:spLocks noChangeShapeType="1"/>
              </p:cNvSpPr>
              <p:nvPr/>
            </p:nvSpPr>
            <p:spPr bwMode="auto">
              <a:xfrm>
                <a:off x="1744" y="960"/>
                <a:ext cx="79" cy="0"/>
              </a:xfrm>
              <a:prstGeom prst="line">
                <a:avLst/>
              </a:prstGeom>
              <a:noFill/>
              <a:ln w="50800">
                <a:solidFill>
                  <a:srgbClr val="F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118" name="Line 19"/>
            <p:cNvSpPr>
              <a:spLocks noChangeShapeType="1"/>
            </p:cNvSpPr>
            <p:nvPr/>
          </p:nvSpPr>
          <p:spPr bwMode="auto">
            <a:xfrm>
              <a:off x="1855" y="1536"/>
              <a:ext cx="673" cy="0"/>
            </a:xfrm>
            <a:prstGeom prst="line">
              <a:avLst/>
            </a:prstGeom>
            <a:noFill/>
            <a:ln w="50800">
              <a:solidFill>
                <a:srgbClr val="F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0900" name="Rectangle 20"/>
          <p:cNvSpPr>
            <a:spLocks noChangeArrowheads="1"/>
          </p:cNvSpPr>
          <p:nvPr/>
        </p:nvSpPr>
        <p:spPr bwMode="auto">
          <a:xfrm>
            <a:off x="3443288" y="2063750"/>
            <a:ext cx="427672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hangingPunct="0">
              <a:spcBef>
                <a:spcPct val="50000"/>
              </a:spcBef>
              <a:defRPr/>
            </a:pPr>
            <a:r>
              <a:rPr lang="en-US" altLang="en-US" sz="3600" b="1">
                <a:effectLst>
                  <a:outerShdw blurRad="38100" dist="38100" dir="2700000" algn="tl">
                    <a:srgbClr val="C0C0C0"/>
                  </a:outerShdw>
                </a:effectLst>
                <a:latin typeface="Times New Roman" pitchFamily="18" charset="0"/>
              </a:rPr>
              <a:t>Public Praise</a:t>
            </a:r>
          </a:p>
        </p:txBody>
      </p:sp>
      <p:sp>
        <p:nvSpPr>
          <p:cNvPr id="250901" name="Rectangle 21"/>
          <p:cNvSpPr>
            <a:spLocks noChangeArrowheads="1"/>
          </p:cNvSpPr>
          <p:nvPr/>
        </p:nvSpPr>
        <p:spPr bwMode="auto">
          <a:xfrm>
            <a:off x="3595688" y="5018088"/>
            <a:ext cx="5191125"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hangingPunct="0">
              <a:spcBef>
                <a:spcPct val="20000"/>
              </a:spcBef>
              <a:defRPr/>
            </a:pPr>
            <a:r>
              <a:rPr lang="en-US" altLang="en-US" sz="3600" b="1">
                <a:effectLst>
                  <a:outerShdw blurRad="38100" dist="38100" dir="2700000" algn="tl">
                    <a:srgbClr val="C0C0C0"/>
                  </a:outerShdw>
                </a:effectLst>
                <a:latin typeface="Times New Roman" pitchFamily="18" charset="0"/>
              </a:rPr>
              <a:t>Public Pressure &amp;</a:t>
            </a:r>
          </a:p>
          <a:p>
            <a:pPr algn="ctr" eaLnBrk="0" hangingPunct="0">
              <a:spcBef>
                <a:spcPct val="20000"/>
              </a:spcBef>
              <a:defRPr/>
            </a:pPr>
            <a:r>
              <a:rPr lang="en-US" altLang="en-US" sz="3600" b="1">
                <a:effectLst>
                  <a:outerShdw blurRad="38100" dist="38100" dir="2700000" algn="tl">
                    <a:srgbClr val="C0C0C0"/>
                  </a:outerShdw>
                </a:effectLst>
                <a:latin typeface="Times New Roman" pitchFamily="18" charset="0"/>
              </a:rPr>
              <a:t>Legal Enforcement</a:t>
            </a:r>
          </a:p>
        </p:txBody>
      </p:sp>
      <p:sp>
        <p:nvSpPr>
          <p:cNvPr id="47116" name="Rectangle 22"/>
          <p:cNvSpPr>
            <a:spLocks noGrp="1"/>
          </p:cNvSpPr>
          <p:nvPr>
            <p:ph type="title"/>
          </p:nvPr>
        </p:nvSpPr>
        <p:spPr>
          <a:noFill/>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r>
              <a:rPr lang="en-US" altLang="en-US" smtClean="0">
                <a:ea typeface="ＭＳ Ｐゴシック" pitchFamily="34" charset="-128"/>
              </a:rPr>
              <a:t>INCENTIVES</a:t>
            </a:r>
          </a:p>
        </p:txBody>
      </p:sp>
    </p:spTree>
  </p:cSld>
  <p:clrMapOvr>
    <a:masterClrMapping/>
  </p:clrMapOvr>
  <p:transition spd="slow" advTm="10000">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48131"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48132" name="Freeform 4"/>
          <p:cNvSpPr>
            <a:spLocks/>
          </p:cNvSpPr>
          <p:nvPr/>
        </p:nvSpPr>
        <p:spPr bwMode="auto">
          <a:xfrm>
            <a:off x="1346200" y="1789113"/>
            <a:ext cx="6478588" cy="1190625"/>
          </a:xfrm>
          <a:custGeom>
            <a:avLst/>
            <a:gdLst>
              <a:gd name="T0" fmla="*/ 0 w 4081"/>
              <a:gd name="T1" fmla="*/ 0 h 750"/>
              <a:gd name="T2" fmla="*/ 2147483647 w 4081"/>
              <a:gd name="T3" fmla="*/ 2147483647 h 750"/>
              <a:gd name="T4" fmla="*/ 2147483647 w 4081"/>
              <a:gd name="T5" fmla="*/ 2147483647 h 750"/>
              <a:gd name="T6" fmla="*/ 0 w 4081"/>
              <a:gd name="T7" fmla="*/ 0 h 7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81" h="750">
                <a:moveTo>
                  <a:pt x="0" y="0"/>
                </a:moveTo>
                <a:lnTo>
                  <a:pt x="2028" y="749"/>
                </a:lnTo>
                <a:lnTo>
                  <a:pt x="4080" y="5"/>
                </a:lnTo>
                <a:lnTo>
                  <a:pt x="0" y="0"/>
                </a:lnTo>
              </a:path>
            </a:pathLst>
          </a:custGeom>
          <a:solidFill>
            <a:srgbClr val="51DC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8133" name="Object 5">
            <a:hlinkClick r:id="" action="ppaction://ole?verb=0"/>
          </p:cNvPr>
          <p:cNvGraphicFramePr>
            <a:graphicFrameLocks/>
          </p:cNvGraphicFramePr>
          <p:nvPr/>
        </p:nvGraphicFramePr>
        <p:xfrm>
          <a:off x="3711575" y="3432175"/>
          <a:ext cx="1812925" cy="582613"/>
        </p:xfrm>
        <a:graphic>
          <a:graphicData uri="http://schemas.openxmlformats.org/presentationml/2006/ole">
            <mc:AlternateContent xmlns:mc="http://schemas.openxmlformats.org/markup-compatibility/2006">
              <mc:Choice xmlns:v="urn:schemas-microsoft-com:vml" Requires="v">
                <p:oleObj spid="_x0000_s48147" name="Clip" r:id="rId4" imgW="5807075" imgH="3009900" progId="MS_ClipArt_Gallery.2">
                  <p:embed/>
                </p:oleObj>
              </mc:Choice>
              <mc:Fallback>
                <p:oleObj name="Clip" r:id="rId4" imgW="5807075" imgH="3009900" progId="MS_ClipArt_Gallery.2">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1575" y="3432175"/>
                        <a:ext cx="181292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4" name="Line 6"/>
          <p:cNvSpPr>
            <a:spLocks noChangeShapeType="1"/>
          </p:cNvSpPr>
          <p:nvPr/>
        </p:nvSpPr>
        <p:spPr bwMode="auto">
          <a:xfrm>
            <a:off x="4533900" y="3060700"/>
            <a:ext cx="0" cy="495300"/>
          </a:xfrm>
          <a:prstGeom prst="line">
            <a:avLst/>
          </a:prstGeom>
          <a:noFill/>
          <a:ln w="762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135" name="Group 7"/>
          <p:cNvGrpSpPr>
            <a:grpSpLocks/>
          </p:cNvGrpSpPr>
          <p:nvPr/>
        </p:nvGrpSpPr>
        <p:grpSpPr bwMode="auto">
          <a:xfrm>
            <a:off x="5321300" y="3140075"/>
            <a:ext cx="3811588" cy="3706813"/>
            <a:chOff x="3352" y="1978"/>
            <a:chExt cx="2401" cy="2335"/>
          </a:xfrm>
        </p:grpSpPr>
        <p:sp>
          <p:nvSpPr>
            <p:cNvPr id="48143" name="Freeform 8"/>
            <p:cNvSpPr>
              <a:spLocks/>
            </p:cNvSpPr>
            <p:nvPr/>
          </p:nvSpPr>
          <p:spPr bwMode="auto">
            <a:xfrm>
              <a:off x="3697" y="2150"/>
              <a:ext cx="2056" cy="2163"/>
            </a:xfrm>
            <a:custGeom>
              <a:avLst/>
              <a:gdLst>
                <a:gd name="T0" fmla="*/ 2055 w 2056"/>
                <a:gd name="T1" fmla="*/ 0 h 2163"/>
                <a:gd name="T2" fmla="*/ 0 w 2056"/>
                <a:gd name="T3" fmla="*/ 2162 h 2163"/>
                <a:gd name="T4" fmla="*/ 0 w 2056"/>
                <a:gd name="T5" fmla="*/ 745 h 2163"/>
                <a:gd name="T6" fmla="*/ 2055 w 2056"/>
                <a:gd name="T7" fmla="*/ 0 h 21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6" h="2163">
                  <a:moveTo>
                    <a:pt x="2055" y="0"/>
                  </a:moveTo>
                  <a:lnTo>
                    <a:pt x="0" y="2162"/>
                  </a:lnTo>
                  <a:lnTo>
                    <a:pt x="0" y="745"/>
                  </a:lnTo>
                  <a:lnTo>
                    <a:pt x="2055" y="0"/>
                  </a:lnTo>
                </a:path>
              </a:pathLst>
            </a:custGeom>
            <a:solidFill>
              <a:srgbClr val="E5405D"/>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4" name="Rectangle 9"/>
            <p:cNvSpPr>
              <a:spLocks noChangeArrowheads="1"/>
            </p:cNvSpPr>
            <p:nvPr/>
          </p:nvSpPr>
          <p:spPr bwMode="auto">
            <a:xfrm>
              <a:off x="4161" y="3620"/>
              <a:ext cx="1586"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3600" b="1">
                  <a:solidFill>
                    <a:srgbClr val="FF3399"/>
                  </a:solidFill>
                  <a:latin typeface="Times New Roman" pitchFamily="18" charset="0"/>
                </a:rPr>
                <a:t>Community</a:t>
              </a:r>
            </a:p>
          </p:txBody>
        </p:sp>
        <p:sp>
          <p:nvSpPr>
            <p:cNvPr id="48145" name="Line 10"/>
            <p:cNvSpPr>
              <a:spLocks noChangeShapeType="1"/>
            </p:cNvSpPr>
            <p:nvPr/>
          </p:nvSpPr>
          <p:spPr bwMode="auto">
            <a:xfrm flipH="1" flipV="1">
              <a:off x="3352" y="2552"/>
              <a:ext cx="360" cy="304"/>
            </a:xfrm>
            <a:prstGeom prst="line">
              <a:avLst/>
            </a:prstGeom>
            <a:noFill/>
            <a:ln w="762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39" name="Rectangle 11"/>
            <p:cNvSpPr>
              <a:spLocks noChangeArrowheads="1"/>
            </p:cNvSpPr>
            <p:nvPr/>
          </p:nvSpPr>
          <p:spPr bwMode="auto">
            <a:xfrm>
              <a:off x="3661" y="1978"/>
              <a:ext cx="1913" cy="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defRPr/>
              </a:pPr>
              <a:r>
                <a:rPr lang="en-US" altLang="en-US" sz="3200" i="1">
                  <a:solidFill>
                    <a:schemeClr val="tx2"/>
                  </a:solidFill>
                  <a:effectLst>
                    <a:outerShdw blurRad="38100" dist="38100" dir="2700000" algn="tl">
                      <a:srgbClr val="C0C0C0"/>
                    </a:outerShdw>
                  </a:effectLst>
                </a:rPr>
                <a:t>Social Pressure</a:t>
              </a:r>
            </a:p>
            <a:p>
              <a:pPr algn="ctr" eaLnBrk="0" hangingPunct="0">
                <a:defRPr/>
              </a:pPr>
              <a:r>
                <a:rPr lang="en-US" altLang="en-US" sz="3200" i="1">
                  <a:solidFill>
                    <a:schemeClr val="tx2"/>
                  </a:solidFill>
                  <a:effectLst>
                    <a:outerShdw blurRad="38100" dist="38100" dir="2700000" algn="tl">
                      <a:srgbClr val="C0C0C0"/>
                    </a:outerShdw>
                  </a:effectLst>
                </a:rPr>
                <a:t>&amp; Local </a:t>
              </a:r>
            </a:p>
            <a:p>
              <a:pPr algn="ctr" eaLnBrk="0" hangingPunct="0">
                <a:defRPr/>
              </a:pPr>
              <a:r>
                <a:rPr lang="en-US" altLang="en-US" sz="3200" i="1">
                  <a:solidFill>
                    <a:schemeClr val="tx2"/>
                  </a:solidFill>
                  <a:effectLst>
                    <a:outerShdw blurRad="38100" dist="38100" dir="2700000" algn="tl">
                      <a:srgbClr val="C0C0C0"/>
                    </a:outerShdw>
                  </a:effectLst>
                </a:rPr>
                <a:t>Enforcement</a:t>
              </a:r>
            </a:p>
          </p:txBody>
        </p:sp>
      </p:grpSp>
      <p:grpSp>
        <p:nvGrpSpPr>
          <p:cNvPr id="48136" name="Group 12"/>
          <p:cNvGrpSpPr>
            <a:grpSpLocks/>
          </p:cNvGrpSpPr>
          <p:nvPr/>
        </p:nvGrpSpPr>
        <p:grpSpPr bwMode="auto">
          <a:xfrm>
            <a:off x="0" y="3025775"/>
            <a:ext cx="3657600" cy="3771900"/>
            <a:chOff x="0" y="1906"/>
            <a:chExt cx="2304" cy="2376"/>
          </a:xfrm>
        </p:grpSpPr>
        <p:sp>
          <p:nvSpPr>
            <p:cNvPr id="48139" name="Freeform 13"/>
            <p:cNvSpPr>
              <a:spLocks/>
            </p:cNvSpPr>
            <p:nvPr/>
          </p:nvSpPr>
          <p:spPr bwMode="auto">
            <a:xfrm>
              <a:off x="0" y="2126"/>
              <a:ext cx="2040" cy="2156"/>
            </a:xfrm>
            <a:custGeom>
              <a:avLst/>
              <a:gdLst>
                <a:gd name="T0" fmla="*/ 0 w 2040"/>
                <a:gd name="T1" fmla="*/ 0 h 2156"/>
                <a:gd name="T2" fmla="*/ 2033 w 2040"/>
                <a:gd name="T3" fmla="*/ 745 h 2156"/>
                <a:gd name="T4" fmla="*/ 2039 w 2040"/>
                <a:gd name="T5" fmla="*/ 2155 h 2156"/>
                <a:gd name="T6" fmla="*/ 0 w 2040"/>
                <a:gd name="T7" fmla="*/ 0 h 2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0" h="2156">
                  <a:moveTo>
                    <a:pt x="0" y="0"/>
                  </a:moveTo>
                  <a:lnTo>
                    <a:pt x="2033" y="745"/>
                  </a:lnTo>
                  <a:lnTo>
                    <a:pt x="2039" y="2155"/>
                  </a:lnTo>
                  <a:lnTo>
                    <a:pt x="0" y="0"/>
                  </a:lnTo>
                </a:path>
              </a:pathLst>
            </a:custGeom>
            <a:solidFill>
              <a:srgbClr val="FAFD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0" name="Rectangle 14"/>
            <p:cNvSpPr>
              <a:spLocks noChangeArrowheads="1"/>
            </p:cNvSpPr>
            <p:nvPr/>
          </p:nvSpPr>
          <p:spPr bwMode="auto">
            <a:xfrm>
              <a:off x="198" y="3417"/>
              <a:ext cx="1154"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3600" b="1">
                  <a:solidFill>
                    <a:srgbClr val="FF3399"/>
                  </a:solidFill>
                  <a:latin typeface="Times New Roman" pitchFamily="18" charset="0"/>
                </a:rPr>
                <a:t>Markets</a:t>
              </a:r>
            </a:p>
          </p:txBody>
        </p:sp>
        <p:sp>
          <p:nvSpPr>
            <p:cNvPr id="48141" name="Line 15"/>
            <p:cNvSpPr>
              <a:spLocks noChangeShapeType="1"/>
            </p:cNvSpPr>
            <p:nvPr/>
          </p:nvSpPr>
          <p:spPr bwMode="auto">
            <a:xfrm flipV="1">
              <a:off x="2056" y="2504"/>
              <a:ext cx="248" cy="336"/>
            </a:xfrm>
            <a:prstGeom prst="line">
              <a:avLst/>
            </a:prstGeom>
            <a:noFill/>
            <a:ln w="762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44" name="Rectangle 16"/>
            <p:cNvSpPr>
              <a:spLocks noChangeArrowheads="1"/>
            </p:cNvSpPr>
            <p:nvPr/>
          </p:nvSpPr>
          <p:spPr bwMode="auto">
            <a:xfrm>
              <a:off x="746" y="1906"/>
              <a:ext cx="1358" cy="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defRPr/>
              </a:pPr>
              <a:r>
                <a:rPr lang="en-US" altLang="en-US" sz="3200" i="1">
                  <a:solidFill>
                    <a:schemeClr val="tx2"/>
                  </a:solidFill>
                  <a:effectLst>
                    <a:outerShdw blurRad="38100" dist="38100" dir="2700000" algn="tl">
                      <a:srgbClr val="C0C0C0"/>
                    </a:outerShdw>
                  </a:effectLst>
                </a:rPr>
                <a:t>Reputation</a:t>
              </a:r>
            </a:p>
            <a:p>
              <a:pPr algn="ctr" eaLnBrk="0" hangingPunct="0">
                <a:defRPr/>
              </a:pPr>
              <a:r>
                <a:rPr lang="en-US" altLang="en-US" sz="3200" i="1">
                  <a:solidFill>
                    <a:schemeClr val="tx2"/>
                  </a:solidFill>
                  <a:effectLst>
                    <a:outerShdw blurRad="38100" dist="38100" dir="2700000" algn="tl">
                      <a:srgbClr val="C0C0C0"/>
                    </a:outerShdw>
                  </a:effectLst>
                </a:rPr>
                <a:t>&amp; Profits</a:t>
              </a:r>
            </a:p>
          </p:txBody>
        </p:sp>
      </p:grpSp>
      <p:sp>
        <p:nvSpPr>
          <p:cNvPr id="252945" name="Rectangle 17"/>
          <p:cNvSpPr>
            <a:spLocks noChangeArrowheads="1"/>
          </p:cNvSpPr>
          <p:nvPr/>
        </p:nvSpPr>
        <p:spPr bwMode="auto">
          <a:xfrm>
            <a:off x="3408363" y="1744663"/>
            <a:ext cx="26066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defRPr/>
            </a:pPr>
            <a:r>
              <a:rPr lang="en-US" altLang="en-US" sz="3200" i="1">
                <a:solidFill>
                  <a:schemeClr val="tx2"/>
                </a:solidFill>
                <a:effectLst>
                  <a:outerShdw blurRad="38100" dist="38100" dir="2700000" algn="tl">
                    <a:srgbClr val="C0C0C0"/>
                  </a:outerShdw>
                </a:effectLst>
              </a:rPr>
              <a:t>Information &amp;</a:t>
            </a:r>
          </a:p>
          <a:p>
            <a:pPr algn="ctr" eaLnBrk="0" hangingPunct="0">
              <a:defRPr/>
            </a:pPr>
            <a:r>
              <a:rPr lang="en-US" altLang="en-US" sz="3200" i="1">
                <a:solidFill>
                  <a:schemeClr val="tx2"/>
                </a:solidFill>
                <a:effectLst>
                  <a:outerShdw blurRad="38100" dist="38100" dir="2700000" algn="tl">
                    <a:srgbClr val="C0C0C0"/>
                  </a:outerShdw>
                </a:effectLst>
              </a:rPr>
              <a:t>Ratings</a:t>
            </a:r>
          </a:p>
        </p:txBody>
      </p:sp>
      <p:sp>
        <p:nvSpPr>
          <p:cNvPr id="48138" name="Rectangle 18"/>
          <p:cNvSpPr>
            <a:spLocks noChangeArrowheads="1"/>
          </p:cNvSpPr>
          <p:nvPr/>
        </p:nvSpPr>
        <p:spPr bwMode="auto">
          <a:xfrm>
            <a:off x="2124075" y="333375"/>
            <a:ext cx="53594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4000" b="1">
                <a:solidFill>
                  <a:srgbClr val="FF3399"/>
                </a:solidFill>
                <a:latin typeface="Times New Roman" pitchFamily="18" charset="0"/>
              </a:rPr>
              <a:t>Eco efficiency </a:t>
            </a:r>
          </a:p>
          <a:p>
            <a:pPr>
              <a:spcBef>
                <a:spcPct val="0"/>
              </a:spcBef>
              <a:buFontTx/>
              <a:buNone/>
            </a:pPr>
            <a:r>
              <a:rPr lang="en-US" altLang="en-US" sz="4000" b="1">
                <a:solidFill>
                  <a:srgbClr val="FF3399"/>
                </a:solidFill>
                <a:latin typeface="Times New Roman" pitchFamily="18" charset="0"/>
              </a:rPr>
              <a:t>Voluntary Performance</a:t>
            </a:r>
          </a:p>
        </p:txBody>
      </p:sp>
    </p:spTree>
  </p:cSld>
  <p:clrMapOvr>
    <a:masterClrMapping/>
  </p:clrMapOvr>
  <p:transition>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829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File:BloombergNewEnergyFinance2030USMACC.jpg">
            <a:hlinkClick r:id="rId2"/>
          </p:cNvPr>
          <p:cNvPicPr>
            <a:picLocks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endParaRPr lang="en-US" altLang="en-US" smtClean="0">
              <a:ea typeface="ＭＳ Ｐゴシック" pitchFamily="34" charset="-128"/>
            </a:endParaRPr>
          </a:p>
        </p:txBody>
      </p:sp>
      <p:pic>
        <p:nvPicPr>
          <p:cNvPr id="51203"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04938" y="-1827213"/>
            <a:ext cx="11952288" cy="885666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OnePlanet-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1295400" y="0"/>
            <a:ext cx="6172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50000"/>
              </a:spcBef>
              <a:buFontTx/>
              <a:buNone/>
            </a:pPr>
            <a:r>
              <a:rPr lang="en-US" altLang="en-US" sz="2800" b="1">
                <a:solidFill>
                  <a:srgbClr val="FF9933"/>
                </a:solidFill>
              </a:rPr>
              <a:t>Unplanned growth of Brasilia, Brazil</a:t>
            </a:r>
          </a:p>
        </p:txBody>
      </p:sp>
      <p:pic>
        <p:nvPicPr>
          <p:cNvPr id="6148" name="Picture 4" descr="samer_urban_Brasilia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 Box 5"/>
          <p:cNvSpPr txBox="1">
            <a:spLocks noChangeArrowheads="1"/>
          </p:cNvSpPr>
          <p:nvPr/>
        </p:nvSpPr>
        <p:spPr bwMode="auto">
          <a:xfrm>
            <a:off x="6781800" y="2362200"/>
            <a:ext cx="2514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Char char="•"/>
            </a:pPr>
            <a:r>
              <a:rPr lang="en-US" altLang="en-US" sz="2000">
                <a:solidFill>
                  <a:schemeClr val="bg1"/>
                </a:solidFill>
                <a:latin typeface="Arial" pitchFamily="34" charset="0"/>
                <a:cs typeface="Arial" pitchFamily="34" charset="0"/>
              </a:rPr>
              <a:t>1973-2001: Unplanned urban development resulted in a collection of urban “satellites” around the city </a:t>
            </a:r>
          </a:p>
        </p:txBody>
      </p:sp>
      <p:pic>
        <p:nvPicPr>
          <p:cNvPr id="189446" name="Picture 6" descr="01aug19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1219200"/>
            <a:ext cx="56959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7" name="Picture 7" descr="06sep2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219200"/>
            <a:ext cx="5715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9445"/>
                                        </p:tgtEl>
                                        <p:attrNameLst>
                                          <p:attrName>style.visibility</p:attrName>
                                        </p:attrNameLst>
                                      </p:cBhvr>
                                      <p:to>
                                        <p:strVal val="visible"/>
                                      </p:to>
                                    </p:set>
                                    <p:animEffect transition="in" filter="dissolve">
                                      <p:cBhvr>
                                        <p:cTn id="7" dur="500"/>
                                        <p:tgtEl>
                                          <p:spTgt spid="189445"/>
                                        </p:tgtEl>
                                      </p:cBhvr>
                                    </p:animEffect>
                                  </p:childTnLst>
                                </p:cTn>
                              </p:par>
                              <p:par>
                                <p:cTn id="8" presetID="9" presetClass="entr" presetSubtype="0" fill="hold" nodeType="withEffect">
                                  <p:stCondLst>
                                    <p:cond delay="0"/>
                                  </p:stCondLst>
                                  <p:childTnLst>
                                    <p:set>
                                      <p:cBhvr>
                                        <p:cTn id="9" dur="1" fill="hold">
                                          <p:stCondLst>
                                            <p:cond delay="0"/>
                                          </p:stCondLst>
                                        </p:cTn>
                                        <p:tgtEl>
                                          <p:spTgt spid="189446"/>
                                        </p:tgtEl>
                                        <p:attrNameLst>
                                          <p:attrName>style.visibility</p:attrName>
                                        </p:attrNameLst>
                                      </p:cBhvr>
                                      <p:to>
                                        <p:strVal val="visible"/>
                                      </p:to>
                                    </p:set>
                                    <p:animEffect transition="in" filter="dissolve">
                                      <p:cBhvr>
                                        <p:cTn id="10" dur="500"/>
                                        <p:tgtEl>
                                          <p:spTgt spid="1894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89447"/>
                                        </p:tgtEl>
                                        <p:attrNameLst>
                                          <p:attrName>style.visibility</p:attrName>
                                        </p:attrNameLst>
                                      </p:cBhvr>
                                      <p:to>
                                        <p:strVal val="visible"/>
                                      </p:to>
                                    </p:set>
                                    <p:animEffect transition="in" filter="dissolve">
                                      <p:cBhvr>
                                        <p:cTn id="15" dur="500"/>
                                        <p:tgtEl>
                                          <p:spTgt spid="189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txBox="1">
            <a:spLocks noGrp="1"/>
          </p:cNvSpPr>
          <p:nvPr/>
        </p:nvSpPr>
        <p:spPr>
          <a:xfrm>
            <a:off x="6553200" y="6356350"/>
            <a:ext cx="2133600" cy="365125"/>
          </a:xfrm>
          <a:prstGeom prst="rect">
            <a:avLst/>
          </a:prstGeom>
          <a:noFill/>
        </p:spPr>
        <p:txBody>
          <a:bodyPr anchor="ctr"/>
          <a:lstStyle/>
          <a:p>
            <a:pPr algn="r" defTabSz="914400" fontAlgn="auto">
              <a:spcBef>
                <a:spcPts val="0"/>
              </a:spcBef>
              <a:spcAft>
                <a:spcPts val="0"/>
              </a:spcAft>
              <a:defRPr/>
            </a:pPr>
            <a:fld id="{A0D7AADF-7321-4B4B-9763-B24CFCABAB68}" type="slidenum">
              <a:rPr lang="en-US" sz="1200">
                <a:solidFill>
                  <a:schemeClr val="tx1">
                    <a:tint val="75000"/>
                  </a:schemeClr>
                </a:solidFill>
                <a:latin typeface="+mn-lt"/>
                <a:ea typeface="+mn-ea"/>
              </a:rPr>
              <a:pPr algn="r" defTabSz="914400" fontAlgn="auto">
                <a:spcBef>
                  <a:spcPts val="0"/>
                </a:spcBef>
                <a:spcAft>
                  <a:spcPts val="0"/>
                </a:spcAft>
                <a:defRPr/>
              </a:pPr>
              <a:t>50</a:t>
            </a:fld>
            <a:endParaRPr lang="en-US" sz="1200" dirty="0">
              <a:solidFill>
                <a:schemeClr val="tx1">
                  <a:tint val="75000"/>
                </a:schemeClr>
              </a:solidFill>
              <a:latin typeface="+mn-lt"/>
              <a:ea typeface="+mn-ea"/>
            </a:endParaRPr>
          </a:p>
        </p:txBody>
      </p:sp>
      <p:sp>
        <p:nvSpPr>
          <p:cNvPr id="52227" name="Rectangle 4"/>
          <p:cNvSpPr>
            <a:spLocks noChangeArrowheads="1"/>
          </p:cNvSpPr>
          <p:nvPr>
            <p:custDataLst>
              <p:tags r:id="rId1"/>
            </p:custDataLst>
          </p:nvPr>
        </p:nvSpPr>
        <p:spPr bwMode="auto">
          <a:xfrm>
            <a:off x="4878388" y="2982913"/>
            <a:ext cx="12700" cy="2730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28" name="Rectangle 5"/>
          <p:cNvSpPr>
            <a:spLocks noChangeArrowheads="1"/>
          </p:cNvSpPr>
          <p:nvPr>
            <p:custDataLst>
              <p:tags r:id="rId2"/>
            </p:custDataLst>
          </p:nvPr>
        </p:nvSpPr>
        <p:spPr bwMode="auto">
          <a:xfrm>
            <a:off x="4854575" y="2987675"/>
            <a:ext cx="23813" cy="26828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29" name="Rectangle 6"/>
          <p:cNvSpPr>
            <a:spLocks noChangeArrowheads="1"/>
          </p:cNvSpPr>
          <p:nvPr>
            <p:custDataLst>
              <p:tags r:id="rId3"/>
            </p:custDataLst>
          </p:nvPr>
        </p:nvSpPr>
        <p:spPr bwMode="auto">
          <a:xfrm>
            <a:off x="4762500" y="3008313"/>
            <a:ext cx="92075" cy="24765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0" name="Rectangle 7"/>
          <p:cNvSpPr>
            <a:spLocks noChangeArrowheads="1"/>
          </p:cNvSpPr>
          <p:nvPr>
            <p:custDataLst>
              <p:tags r:id="rId4"/>
            </p:custDataLst>
          </p:nvPr>
        </p:nvSpPr>
        <p:spPr bwMode="auto">
          <a:xfrm>
            <a:off x="4706938" y="3095625"/>
            <a:ext cx="55562" cy="160338"/>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1" name="Rectangle 8"/>
          <p:cNvSpPr>
            <a:spLocks noChangeArrowheads="1"/>
          </p:cNvSpPr>
          <p:nvPr>
            <p:custDataLst>
              <p:tags r:id="rId5"/>
            </p:custDataLst>
          </p:nvPr>
        </p:nvSpPr>
        <p:spPr bwMode="auto">
          <a:xfrm>
            <a:off x="4694238" y="3122613"/>
            <a:ext cx="12700" cy="1333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2" name="Rectangle 9"/>
          <p:cNvSpPr>
            <a:spLocks noChangeArrowheads="1"/>
          </p:cNvSpPr>
          <p:nvPr>
            <p:custDataLst>
              <p:tags r:id="rId6"/>
            </p:custDataLst>
          </p:nvPr>
        </p:nvSpPr>
        <p:spPr bwMode="auto">
          <a:xfrm>
            <a:off x="4552950" y="3127375"/>
            <a:ext cx="141288" cy="128588"/>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3" name="Rectangle 10"/>
          <p:cNvSpPr>
            <a:spLocks noChangeArrowheads="1"/>
          </p:cNvSpPr>
          <p:nvPr>
            <p:custDataLst>
              <p:tags r:id="rId7"/>
            </p:custDataLst>
          </p:nvPr>
        </p:nvSpPr>
        <p:spPr bwMode="auto">
          <a:xfrm>
            <a:off x="8078788" y="2066925"/>
            <a:ext cx="6350" cy="11890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4" name="Rectangle 11"/>
          <p:cNvSpPr>
            <a:spLocks noChangeArrowheads="1"/>
          </p:cNvSpPr>
          <p:nvPr>
            <p:custDataLst>
              <p:tags r:id="rId8"/>
            </p:custDataLst>
          </p:nvPr>
        </p:nvSpPr>
        <p:spPr bwMode="auto">
          <a:xfrm>
            <a:off x="8058150" y="2098675"/>
            <a:ext cx="20638" cy="115728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5" name="Rectangle 12"/>
          <p:cNvSpPr>
            <a:spLocks noChangeArrowheads="1"/>
          </p:cNvSpPr>
          <p:nvPr>
            <p:custDataLst>
              <p:tags r:id="rId9"/>
            </p:custDataLst>
          </p:nvPr>
        </p:nvSpPr>
        <p:spPr bwMode="auto">
          <a:xfrm>
            <a:off x="7083425" y="2743200"/>
            <a:ext cx="6350" cy="51276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6" name="Rectangle 13"/>
          <p:cNvSpPr>
            <a:spLocks noChangeArrowheads="1"/>
          </p:cNvSpPr>
          <p:nvPr>
            <p:custDataLst>
              <p:tags r:id="rId10"/>
            </p:custDataLst>
          </p:nvPr>
        </p:nvSpPr>
        <p:spPr bwMode="auto">
          <a:xfrm>
            <a:off x="6810375" y="2752725"/>
            <a:ext cx="273050" cy="503238"/>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7" name="Rectangle 14"/>
          <p:cNvSpPr>
            <a:spLocks noChangeArrowheads="1"/>
          </p:cNvSpPr>
          <p:nvPr>
            <p:custDataLst>
              <p:tags r:id="rId11"/>
            </p:custDataLst>
          </p:nvPr>
        </p:nvSpPr>
        <p:spPr bwMode="auto">
          <a:xfrm>
            <a:off x="6800850" y="2770188"/>
            <a:ext cx="9525" cy="4857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8" name="Rectangle 15"/>
          <p:cNvSpPr>
            <a:spLocks noChangeArrowheads="1"/>
          </p:cNvSpPr>
          <p:nvPr>
            <p:custDataLst>
              <p:tags r:id="rId12"/>
            </p:custDataLst>
          </p:nvPr>
        </p:nvSpPr>
        <p:spPr bwMode="auto">
          <a:xfrm>
            <a:off x="6583363" y="2776538"/>
            <a:ext cx="217487" cy="47942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39" name="Rectangle 16"/>
          <p:cNvSpPr>
            <a:spLocks noChangeArrowheads="1"/>
          </p:cNvSpPr>
          <p:nvPr>
            <p:custDataLst>
              <p:tags r:id="rId13"/>
            </p:custDataLst>
          </p:nvPr>
        </p:nvSpPr>
        <p:spPr bwMode="auto">
          <a:xfrm>
            <a:off x="6545263" y="2824163"/>
            <a:ext cx="38100" cy="431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0" name="Rectangle 17"/>
          <p:cNvSpPr>
            <a:spLocks noChangeArrowheads="1"/>
          </p:cNvSpPr>
          <p:nvPr>
            <p:custDataLst>
              <p:tags r:id="rId14"/>
            </p:custDataLst>
          </p:nvPr>
        </p:nvSpPr>
        <p:spPr bwMode="auto">
          <a:xfrm>
            <a:off x="6511925" y="2833688"/>
            <a:ext cx="33338" cy="4222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1" name="Rectangle 18"/>
          <p:cNvSpPr>
            <a:spLocks noChangeArrowheads="1"/>
          </p:cNvSpPr>
          <p:nvPr>
            <p:custDataLst>
              <p:tags r:id="rId15"/>
            </p:custDataLst>
          </p:nvPr>
        </p:nvSpPr>
        <p:spPr bwMode="auto">
          <a:xfrm>
            <a:off x="7431088" y="2535238"/>
            <a:ext cx="261937" cy="72072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2" name="Rectangle 19"/>
          <p:cNvSpPr>
            <a:spLocks noChangeArrowheads="1"/>
          </p:cNvSpPr>
          <p:nvPr>
            <p:custDataLst>
              <p:tags r:id="rId16"/>
            </p:custDataLst>
          </p:nvPr>
        </p:nvSpPr>
        <p:spPr bwMode="auto">
          <a:xfrm>
            <a:off x="7410450" y="2562225"/>
            <a:ext cx="20638" cy="6937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3" name="Rectangle 20"/>
          <p:cNvSpPr>
            <a:spLocks noChangeArrowheads="1"/>
          </p:cNvSpPr>
          <p:nvPr>
            <p:custDataLst>
              <p:tags r:id="rId17"/>
            </p:custDataLst>
          </p:nvPr>
        </p:nvSpPr>
        <p:spPr bwMode="auto">
          <a:xfrm>
            <a:off x="7404100" y="2573338"/>
            <a:ext cx="6350" cy="6826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4" name="Rectangle 21"/>
          <p:cNvSpPr>
            <a:spLocks noChangeArrowheads="1"/>
          </p:cNvSpPr>
          <p:nvPr>
            <p:custDataLst>
              <p:tags r:id="rId18"/>
            </p:custDataLst>
          </p:nvPr>
        </p:nvSpPr>
        <p:spPr bwMode="auto">
          <a:xfrm>
            <a:off x="7394575" y="2587625"/>
            <a:ext cx="9525" cy="6683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5" name="Rectangle 22"/>
          <p:cNvSpPr>
            <a:spLocks noChangeArrowheads="1"/>
          </p:cNvSpPr>
          <p:nvPr>
            <p:custDataLst>
              <p:tags r:id="rId19"/>
            </p:custDataLst>
          </p:nvPr>
        </p:nvSpPr>
        <p:spPr bwMode="auto">
          <a:xfrm>
            <a:off x="7386638" y="2598738"/>
            <a:ext cx="7937" cy="6572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6" name="Rectangle 23"/>
          <p:cNvSpPr>
            <a:spLocks noChangeArrowheads="1"/>
          </p:cNvSpPr>
          <p:nvPr>
            <p:custDataLst>
              <p:tags r:id="rId20"/>
            </p:custDataLst>
          </p:nvPr>
        </p:nvSpPr>
        <p:spPr bwMode="auto">
          <a:xfrm>
            <a:off x="7378700" y="2614613"/>
            <a:ext cx="7938" cy="6413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7" name="Rectangle 24"/>
          <p:cNvSpPr>
            <a:spLocks noChangeArrowheads="1"/>
          </p:cNvSpPr>
          <p:nvPr>
            <p:custDataLst>
              <p:tags r:id="rId21"/>
            </p:custDataLst>
          </p:nvPr>
        </p:nvSpPr>
        <p:spPr bwMode="auto">
          <a:xfrm>
            <a:off x="7934325" y="2233613"/>
            <a:ext cx="4763" cy="10223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8" name="Rectangle 25"/>
          <p:cNvSpPr>
            <a:spLocks noChangeArrowheads="1"/>
          </p:cNvSpPr>
          <p:nvPr>
            <p:custDataLst>
              <p:tags r:id="rId22"/>
            </p:custDataLst>
          </p:nvPr>
        </p:nvSpPr>
        <p:spPr bwMode="auto">
          <a:xfrm>
            <a:off x="7924800" y="2239963"/>
            <a:ext cx="9525" cy="10160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49" name="Rectangle 26"/>
          <p:cNvSpPr>
            <a:spLocks noChangeArrowheads="1"/>
          </p:cNvSpPr>
          <p:nvPr>
            <p:custDataLst>
              <p:tags r:id="rId23"/>
            </p:custDataLst>
          </p:nvPr>
        </p:nvSpPr>
        <p:spPr bwMode="auto">
          <a:xfrm>
            <a:off x="7794625" y="2241550"/>
            <a:ext cx="130175" cy="1014413"/>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0" name="Rectangle 27"/>
          <p:cNvSpPr>
            <a:spLocks noChangeArrowheads="1"/>
          </p:cNvSpPr>
          <p:nvPr>
            <p:custDataLst>
              <p:tags r:id="rId24"/>
            </p:custDataLst>
          </p:nvPr>
        </p:nvSpPr>
        <p:spPr bwMode="auto">
          <a:xfrm>
            <a:off x="1597025" y="3255963"/>
            <a:ext cx="55563" cy="431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1" name="Rectangle 28"/>
          <p:cNvSpPr>
            <a:spLocks noChangeArrowheads="1"/>
          </p:cNvSpPr>
          <p:nvPr>
            <p:custDataLst>
              <p:tags r:id="rId25"/>
            </p:custDataLst>
          </p:nvPr>
        </p:nvSpPr>
        <p:spPr bwMode="auto">
          <a:xfrm>
            <a:off x="7786688" y="2273300"/>
            <a:ext cx="7937" cy="98266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2" name="Rectangle 29"/>
          <p:cNvSpPr>
            <a:spLocks noChangeArrowheads="1"/>
          </p:cNvSpPr>
          <p:nvPr>
            <p:custDataLst>
              <p:tags r:id="rId26"/>
            </p:custDataLst>
          </p:nvPr>
        </p:nvSpPr>
        <p:spPr bwMode="auto">
          <a:xfrm>
            <a:off x="7772400" y="2424113"/>
            <a:ext cx="14288" cy="8318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3" name="Rectangle 30"/>
          <p:cNvSpPr>
            <a:spLocks noChangeArrowheads="1"/>
          </p:cNvSpPr>
          <p:nvPr>
            <p:custDataLst>
              <p:tags r:id="rId27"/>
            </p:custDataLst>
          </p:nvPr>
        </p:nvSpPr>
        <p:spPr bwMode="auto">
          <a:xfrm>
            <a:off x="7693025" y="2447925"/>
            <a:ext cx="79375" cy="808038"/>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4" name="Rectangle 31"/>
          <p:cNvSpPr>
            <a:spLocks noChangeArrowheads="1"/>
          </p:cNvSpPr>
          <p:nvPr>
            <p:custDataLst>
              <p:tags r:id="rId28"/>
            </p:custDataLst>
          </p:nvPr>
        </p:nvSpPr>
        <p:spPr bwMode="auto">
          <a:xfrm>
            <a:off x="7186613" y="2649538"/>
            <a:ext cx="192087" cy="60642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5" name="Rectangle 32"/>
          <p:cNvSpPr>
            <a:spLocks noChangeArrowheads="1"/>
          </p:cNvSpPr>
          <p:nvPr>
            <p:custDataLst>
              <p:tags r:id="rId29"/>
            </p:custDataLst>
          </p:nvPr>
        </p:nvSpPr>
        <p:spPr bwMode="auto">
          <a:xfrm>
            <a:off x="7121525" y="2684463"/>
            <a:ext cx="65088" cy="5715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6" name="Rectangle 33"/>
          <p:cNvSpPr>
            <a:spLocks noChangeArrowheads="1"/>
          </p:cNvSpPr>
          <p:nvPr>
            <p:custDataLst>
              <p:tags r:id="rId30"/>
            </p:custDataLst>
          </p:nvPr>
        </p:nvSpPr>
        <p:spPr bwMode="auto">
          <a:xfrm>
            <a:off x="7107238" y="2740025"/>
            <a:ext cx="14287" cy="5159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7" name="Rectangle 34"/>
          <p:cNvSpPr>
            <a:spLocks noChangeArrowheads="1"/>
          </p:cNvSpPr>
          <p:nvPr>
            <p:custDataLst>
              <p:tags r:id="rId31"/>
            </p:custDataLst>
          </p:nvPr>
        </p:nvSpPr>
        <p:spPr bwMode="auto">
          <a:xfrm>
            <a:off x="7096125" y="2740025"/>
            <a:ext cx="11113" cy="5159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8" name="Rectangle 35"/>
          <p:cNvSpPr>
            <a:spLocks noChangeArrowheads="1"/>
          </p:cNvSpPr>
          <p:nvPr>
            <p:custDataLst>
              <p:tags r:id="rId32"/>
            </p:custDataLst>
          </p:nvPr>
        </p:nvSpPr>
        <p:spPr bwMode="auto">
          <a:xfrm>
            <a:off x="8462963" y="1949450"/>
            <a:ext cx="38100" cy="13065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59" name="Rectangle 36"/>
          <p:cNvSpPr>
            <a:spLocks noChangeArrowheads="1"/>
          </p:cNvSpPr>
          <p:nvPr>
            <p:custDataLst>
              <p:tags r:id="rId33"/>
            </p:custDataLst>
          </p:nvPr>
        </p:nvSpPr>
        <p:spPr bwMode="auto">
          <a:xfrm>
            <a:off x="8501063" y="1914525"/>
            <a:ext cx="84137" cy="13414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0" name="Rectangle 37"/>
          <p:cNvSpPr>
            <a:spLocks noChangeArrowheads="1"/>
          </p:cNvSpPr>
          <p:nvPr>
            <p:custDataLst>
              <p:tags r:id="rId34"/>
            </p:custDataLst>
          </p:nvPr>
        </p:nvSpPr>
        <p:spPr bwMode="auto">
          <a:xfrm>
            <a:off x="8389938" y="2001838"/>
            <a:ext cx="26987" cy="12541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1" name="Rectangle 38"/>
          <p:cNvSpPr>
            <a:spLocks noChangeArrowheads="1"/>
          </p:cNvSpPr>
          <p:nvPr>
            <p:custDataLst>
              <p:tags r:id="rId35"/>
            </p:custDataLst>
          </p:nvPr>
        </p:nvSpPr>
        <p:spPr bwMode="auto">
          <a:xfrm>
            <a:off x="8416925" y="1997075"/>
            <a:ext cx="46038" cy="125888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2" name="Rectangle 39"/>
          <p:cNvSpPr>
            <a:spLocks noChangeArrowheads="1"/>
          </p:cNvSpPr>
          <p:nvPr>
            <p:custDataLst>
              <p:tags r:id="rId36"/>
            </p:custDataLst>
          </p:nvPr>
        </p:nvSpPr>
        <p:spPr bwMode="auto">
          <a:xfrm>
            <a:off x="2151063" y="3255963"/>
            <a:ext cx="30162" cy="15716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3" name="Rectangle 40"/>
          <p:cNvSpPr>
            <a:spLocks noChangeArrowheads="1"/>
          </p:cNvSpPr>
          <p:nvPr>
            <p:custDataLst>
              <p:tags r:id="rId37"/>
            </p:custDataLst>
          </p:nvPr>
        </p:nvSpPr>
        <p:spPr bwMode="auto">
          <a:xfrm>
            <a:off x="2057400" y="3255963"/>
            <a:ext cx="93663" cy="1905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4" name="Rectangle 41"/>
          <p:cNvSpPr>
            <a:spLocks noChangeArrowheads="1"/>
          </p:cNvSpPr>
          <p:nvPr>
            <p:custDataLst>
              <p:tags r:id="rId38"/>
            </p:custDataLst>
          </p:nvPr>
        </p:nvSpPr>
        <p:spPr bwMode="auto">
          <a:xfrm>
            <a:off x="2019300" y="3255963"/>
            <a:ext cx="38100" cy="20478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5" name="Rectangle 42"/>
          <p:cNvSpPr>
            <a:spLocks noChangeArrowheads="1"/>
          </p:cNvSpPr>
          <p:nvPr>
            <p:custDataLst>
              <p:tags r:id="rId39"/>
            </p:custDataLst>
          </p:nvPr>
        </p:nvSpPr>
        <p:spPr bwMode="auto">
          <a:xfrm>
            <a:off x="2014538" y="3255963"/>
            <a:ext cx="4762" cy="26193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6" name="Rectangle 43"/>
          <p:cNvSpPr>
            <a:spLocks noChangeArrowheads="1"/>
          </p:cNvSpPr>
          <p:nvPr>
            <p:custDataLst>
              <p:tags r:id="rId40"/>
            </p:custDataLst>
          </p:nvPr>
        </p:nvSpPr>
        <p:spPr bwMode="auto">
          <a:xfrm>
            <a:off x="2009775" y="3255963"/>
            <a:ext cx="4763" cy="2762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7" name="Rectangle 44"/>
          <p:cNvSpPr>
            <a:spLocks noChangeArrowheads="1"/>
          </p:cNvSpPr>
          <p:nvPr>
            <p:custDataLst>
              <p:tags r:id="rId41"/>
            </p:custDataLst>
          </p:nvPr>
        </p:nvSpPr>
        <p:spPr bwMode="auto">
          <a:xfrm>
            <a:off x="2001838" y="3255963"/>
            <a:ext cx="7937" cy="279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8" name="Rectangle 45"/>
          <p:cNvSpPr>
            <a:spLocks noChangeArrowheads="1"/>
          </p:cNvSpPr>
          <p:nvPr>
            <p:custDataLst>
              <p:tags r:id="rId42"/>
            </p:custDataLst>
          </p:nvPr>
        </p:nvSpPr>
        <p:spPr bwMode="auto">
          <a:xfrm>
            <a:off x="1995488" y="3255963"/>
            <a:ext cx="6350" cy="3079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69" name="Rectangle 46"/>
          <p:cNvSpPr>
            <a:spLocks noChangeArrowheads="1"/>
          </p:cNvSpPr>
          <p:nvPr>
            <p:custDataLst>
              <p:tags r:id="rId43"/>
            </p:custDataLst>
          </p:nvPr>
        </p:nvSpPr>
        <p:spPr bwMode="auto">
          <a:xfrm>
            <a:off x="1936750" y="3255963"/>
            <a:ext cx="58738" cy="3111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0" name="Rectangle 47"/>
          <p:cNvSpPr>
            <a:spLocks noChangeArrowheads="1"/>
          </p:cNvSpPr>
          <p:nvPr>
            <p:custDataLst>
              <p:tags r:id="rId44"/>
            </p:custDataLst>
          </p:nvPr>
        </p:nvSpPr>
        <p:spPr bwMode="auto">
          <a:xfrm>
            <a:off x="1865313" y="3255963"/>
            <a:ext cx="71437" cy="319087"/>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1" name="Rectangle 48"/>
          <p:cNvSpPr>
            <a:spLocks noChangeArrowheads="1"/>
          </p:cNvSpPr>
          <p:nvPr>
            <p:custDataLst>
              <p:tags r:id="rId45"/>
            </p:custDataLst>
          </p:nvPr>
        </p:nvSpPr>
        <p:spPr bwMode="auto">
          <a:xfrm>
            <a:off x="1676400" y="3255963"/>
            <a:ext cx="188913" cy="325437"/>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2" name="Rectangle 49"/>
          <p:cNvSpPr>
            <a:spLocks noChangeArrowheads="1"/>
          </p:cNvSpPr>
          <p:nvPr>
            <p:custDataLst>
              <p:tags r:id="rId46"/>
            </p:custDataLst>
          </p:nvPr>
        </p:nvSpPr>
        <p:spPr bwMode="auto">
          <a:xfrm>
            <a:off x="1652588" y="3255963"/>
            <a:ext cx="23812" cy="3587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3" name="Rectangle 50"/>
          <p:cNvSpPr>
            <a:spLocks noChangeArrowheads="1"/>
          </p:cNvSpPr>
          <p:nvPr>
            <p:custDataLst>
              <p:tags r:id="rId47"/>
            </p:custDataLst>
          </p:nvPr>
        </p:nvSpPr>
        <p:spPr bwMode="auto">
          <a:xfrm>
            <a:off x="7089775" y="2743200"/>
            <a:ext cx="6350" cy="51276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4" name="Rectangle 51"/>
          <p:cNvSpPr>
            <a:spLocks noChangeArrowheads="1"/>
          </p:cNvSpPr>
          <p:nvPr>
            <p:custDataLst>
              <p:tags r:id="rId48"/>
            </p:custDataLst>
          </p:nvPr>
        </p:nvSpPr>
        <p:spPr bwMode="auto">
          <a:xfrm>
            <a:off x="1560513" y="3255963"/>
            <a:ext cx="36512" cy="531812"/>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5" name="Rectangle 52"/>
          <p:cNvSpPr>
            <a:spLocks noChangeArrowheads="1"/>
          </p:cNvSpPr>
          <p:nvPr>
            <p:custDataLst>
              <p:tags r:id="rId49"/>
            </p:custDataLst>
          </p:nvPr>
        </p:nvSpPr>
        <p:spPr bwMode="auto">
          <a:xfrm>
            <a:off x="1463675" y="3255963"/>
            <a:ext cx="96838" cy="57150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6" name="Rectangle 53"/>
          <p:cNvSpPr>
            <a:spLocks noChangeArrowheads="1"/>
          </p:cNvSpPr>
          <p:nvPr>
            <p:custDataLst>
              <p:tags r:id="rId50"/>
            </p:custDataLst>
          </p:nvPr>
        </p:nvSpPr>
        <p:spPr bwMode="auto">
          <a:xfrm>
            <a:off x="1409700" y="3255963"/>
            <a:ext cx="53975" cy="67627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7" name="Rectangle 54"/>
          <p:cNvSpPr>
            <a:spLocks noChangeArrowheads="1"/>
          </p:cNvSpPr>
          <p:nvPr>
            <p:custDataLst>
              <p:tags r:id="rId51"/>
            </p:custDataLst>
          </p:nvPr>
        </p:nvSpPr>
        <p:spPr bwMode="auto">
          <a:xfrm>
            <a:off x="1408113" y="3255963"/>
            <a:ext cx="1587" cy="736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8" name="Rectangle 55"/>
          <p:cNvSpPr>
            <a:spLocks noChangeArrowheads="1"/>
          </p:cNvSpPr>
          <p:nvPr>
            <p:custDataLst>
              <p:tags r:id="rId52"/>
            </p:custDataLst>
          </p:nvPr>
        </p:nvSpPr>
        <p:spPr bwMode="auto">
          <a:xfrm>
            <a:off x="1403350" y="3255963"/>
            <a:ext cx="4763" cy="7429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79" name="Rectangle 56"/>
          <p:cNvSpPr>
            <a:spLocks noChangeArrowheads="1"/>
          </p:cNvSpPr>
          <p:nvPr>
            <p:custDataLst>
              <p:tags r:id="rId53"/>
            </p:custDataLst>
          </p:nvPr>
        </p:nvSpPr>
        <p:spPr bwMode="auto">
          <a:xfrm>
            <a:off x="1395413" y="3255963"/>
            <a:ext cx="7937" cy="76993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0" name="Rectangle 57"/>
          <p:cNvSpPr>
            <a:spLocks noChangeArrowheads="1"/>
          </p:cNvSpPr>
          <p:nvPr>
            <p:custDataLst>
              <p:tags r:id="rId54"/>
            </p:custDataLst>
          </p:nvPr>
        </p:nvSpPr>
        <p:spPr bwMode="auto">
          <a:xfrm>
            <a:off x="1382713" y="3255963"/>
            <a:ext cx="12700" cy="81756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1" name="Rectangle 58"/>
          <p:cNvSpPr>
            <a:spLocks noChangeArrowheads="1"/>
          </p:cNvSpPr>
          <p:nvPr>
            <p:custDataLst>
              <p:tags r:id="rId55"/>
            </p:custDataLst>
          </p:nvPr>
        </p:nvSpPr>
        <p:spPr bwMode="auto">
          <a:xfrm>
            <a:off x="1328738" y="3255963"/>
            <a:ext cx="53975" cy="81915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2" name="Rectangle 59"/>
          <p:cNvSpPr>
            <a:spLocks noChangeArrowheads="1"/>
          </p:cNvSpPr>
          <p:nvPr>
            <p:custDataLst>
              <p:tags r:id="rId56"/>
            </p:custDataLst>
          </p:nvPr>
        </p:nvSpPr>
        <p:spPr bwMode="auto">
          <a:xfrm>
            <a:off x="1308100" y="3255963"/>
            <a:ext cx="20638" cy="82708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3" name="Rectangle 60"/>
          <p:cNvSpPr>
            <a:spLocks noChangeArrowheads="1"/>
          </p:cNvSpPr>
          <p:nvPr>
            <p:custDataLst>
              <p:tags r:id="rId57"/>
            </p:custDataLst>
          </p:nvPr>
        </p:nvSpPr>
        <p:spPr bwMode="auto">
          <a:xfrm>
            <a:off x="1289050" y="3255963"/>
            <a:ext cx="19050" cy="83978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4" name="Rectangle 61"/>
          <p:cNvSpPr>
            <a:spLocks noChangeArrowheads="1"/>
          </p:cNvSpPr>
          <p:nvPr>
            <p:custDataLst>
              <p:tags r:id="rId58"/>
            </p:custDataLst>
          </p:nvPr>
        </p:nvSpPr>
        <p:spPr bwMode="auto">
          <a:xfrm>
            <a:off x="1282700" y="3255963"/>
            <a:ext cx="6350" cy="8636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5" name="Rectangle 62"/>
          <p:cNvSpPr>
            <a:spLocks noChangeArrowheads="1"/>
          </p:cNvSpPr>
          <p:nvPr>
            <p:custDataLst>
              <p:tags r:id="rId59"/>
            </p:custDataLst>
          </p:nvPr>
        </p:nvSpPr>
        <p:spPr bwMode="auto">
          <a:xfrm>
            <a:off x="1273175" y="3255963"/>
            <a:ext cx="9525" cy="91281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6" name="Rectangle 63"/>
          <p:cNvSpPr>
            <a:spLocks noChangeArrowheads="1"/>
          </p:cNvSpPr>
          <p:nvPr>
            <p:custDataLst>
              <p:tags r:id="rId60"/>
            </p:custDataLst>
          </p:nvPr>
        </p:nvSpPr>
        <p:spPr bwMode="auto">
          <a:xfrm>
            <a:off x="1244600" y="3255963"/>
            <a:ext cx="28575" cy="914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7" name="Rectangle 64"/>
          <p:cNvSpPr>
            <a:spLocks noChangeArrowheads="1"/>
          </p:cNvSpPr>
          <p:nvPr>
            <p:custDataLst>
              <p:tags r:id="rId61"/>
            </p:custDataLst>
          </p:nvPr>
        </p:nvSpPr>
        <p:spPr bwMode="auto">
          <a:xfrm>
            <a:off x="1203325" y="3255963"/>
            <a:ext cx="41275" cy="914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8" name="Rectangle 65"/>
          <p:cNvSpPr>
            <a:spLocks noChangeArrowheads="1"/>
          </p:cNvSpPr>
          <p:nvPr>
            <p:custDataLst>
              <p:tags r:id="rId62"/>
            </p:custDataLst>
          </p:nvPr>
        </p:nvSpPr>
        <p:spPr bwMode="auto">
          <a:xfrm>
            <a:off x="1201738" y="3255963"/>
            <a:ext cx="1587" cy="96678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89" name="Rectangle 66"/>
          <p:cNvSpPr>
            <a:spLocks noChangeArrowheads="1"/>
          </p:cNvSpPr>
          <p:nvPr>
            <p:custDataLst>
              <p:tags r:id="rId63"/>
            </p:custDataLst>
          </p:nvPr>
        </p:nvSpPr>
        <p:spPr bwMode="auto">
          <a:xfrm>
            <a:off x="1185863" y="3255963"/>
            <a:ext cx="15875" cy="9810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0" name="Rectangle 67"/>
          <p:cNvSpPr>
            <a:spLocks noChangeArrowheads="1"/>
          </p:cNvSpPr>
          <p:nvPr>
            <p:custDataLst>
              <p:tags r:id="rId64"/>
            </p:custDataLst>
          </p:nvPr>
        </p:nvSpPr>
        <p:spPr bwMode="auto">
          <a:xfrm>
            <a:off x="1179513" y="3255963"/>
            <a:ext cx="6350" cy="98266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1" name="Rectangle 68"/>
          <p:cNvSpPr>
            <a:spLocks noChangeArrowheads="1"/>
          </p:cNvSpPr>
          <p:nvPr>
            <p:custDataLst>
              <p:tags r:id="rId65"/>
            </p:custDataLst>
          </p:nvPr>
        </p:nvSpPr>
        <p:spPr bwMode="auto">
          <a:xfrm>
            <a:off x="1149350" y="3255963"/>
            <a:ext cx="30163" cy="1077912"/>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2" name="Rectangle 69"/>
          <p:cNvSpPr>
            <a:spLocks noChangeArrowheads="1"/>
          </p:cNvSpPr>
          <p:nvPr>
            <p:custDataLst>
              <p:tags r:id="rId66"/>
            </p:custDataLst>
          </p:nvPr>
        </p:nvSpPr>
        <p:spPr bwMode="auto">
          <a:xfrm>
            <a:off x="1090613" y="3255963"/>
            <a:ext cx="58737" cy="118268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3" name="Rectangle 70"/>
          <p:cNvSpPr>
            <a:spLocks noChangeArrowheads="1"/>
          </p:cNvSpPr>
          <p:nvPr>
            <p:custDataLst>
              <p:tags r:id="rId67"/>
            </p:custDataLst>
          </p:nvPr>
        </p:nvSpPr>
        <p:spPr bwMode="auto">
          <a:xfrm>
            <a:off x="1068388" y="3255963"/>
            <a:ext cx="22225" cy="11842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4" name="Rectangle 71"/>
          <p:cNvSpPr>
            <a:spLocks noChangeArrowheads="1"/>
          </p:cNvSpPr>
          <p:nvPr>
            <p:custDataLst>
              <p:tags r:id="rId68"/>
            </p:custDataLst>
          </p:nvPr>
        </p:nvSpPr>
        <p:spPr bwMode="auto">
          <a:xfrm>
            <a:off x="1066800" y="3255963"/>
            <a:ext cx="1588" cy="12033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5" name="Rectangle 72"/>
          <p:cNvSpPr>
            <a:spLocks noChangeArrowheads="1"/>
          </p:cNvSpPr>
          <p:nvPr>
            <p:custDataLst>
              <p:tags r:id="rId69"/>
            </p:custDataLst>
          </p:nvPr>
        </p:nvSpPr>
        <p:spPr bwMode="auto">
          <a:xfrm>
            <a:off x="1060450" y="3255963"/>
            <a:ext cx="6350" cy="12160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6" name="Rectangle 73"/>
          <p:cNvSpPr>
            <a:spLocks noChangeArrowheads="1"/>
          </p:cNvSpPr>
          <p:nvPr>
            <p:custDataLst>
              <p:tags r:id="rId70"/>
            </p:custDataLst>
          </p:nvPr>
        </p:nvSpPr>
        <p:spPr bwMode="auto">
          <a:xfrm>
            <a:off x="1031875" y="3255963"/>
            <a:ext cx="28575" cy="124142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7" name="Rectangle 74"/>
          <p:cNvSpPr>
            <a:spLocks noChangeArrowheads="1"/>
          </p:cNvSpPr>
          <p:nvPr>
            <p:custDataLst>
              <p:tags r:id="rId71"/>
            </p:custDataLst>
          </p:nvPr>
        </p:nvSpPr>
        <p:spPr bwMode="auto">
          <a:xfrm>
            <a:off x="1027113" y="3255963"/>
            <a:ext cx="4762" cy="137636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8" name="Rectangle 75"/>
          <p:cNvSpPr>
            <a:spLocks noChangeArrowheads="1"/>
          </p:cNvSpPr>
          <p:nvPr>
            <p:custDataLst>
              <p:tags r:id="rId72"/>
            </p:custDataLst>
          </p:nvPr>
        </p:nvSpPr>
        <p:spPr bwMode="auto">
          <a:xfrm>
            <a:off x="1008063" y="3255963"/>
            <a:ext cx="19050" cy="13779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299" name="Rectangle 76"/>
          <p:cNvSpPr>
            <a:spLocks noChangeArrowheads="1"/>
          </p:cNvSpPr>
          <p:nvPr>
            <p:custDataLst>
              <p:tags r:id="rId73"/>
            </p:custDataLst>
          </p:nvPr>
        </p:nvSpPr>
        <p:spPr bwMode="auto">
          <a:xfrm>
            <a:off x="996950" y="3255963"/>
            <a:ext cx="11113" cy="1409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0" name="Rectangle 77"/>
          <p:cNvSpPr>
            <a:spLocks noChangeArrowheads="1"/>
          </p:cNvSpPr>
          <p:nvPr>
            <p:custDataLst>
              <p:tags r:id="rId74"/>
            </p:custDataLst>
          </p:nvPr>
        </p:nvSpPr>
        <p:spPr bwMode="auto">
          <a:xfrm>
            <a:off x="984250" y="3255963"/>
            <a:ext cx="12700" cy="140970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1" name="Rectangle 78"/>
          <p:cNvSpPr>
            <a:spLocks noChangeArrowheads="1"/>
          </p:cNvSpPr>
          <p:nvPr>
            <p:custDataLst>
              <p:tags r:id="rId75"/>
            </p:custDataLst>
          </p:nvPr>
        </p:nvSpPr>
        <p:spPr bwMode="auto">
          <a:xfrm>
            <a:off x="968375" y="3255963"/>
            <a:ext cx="15875" cy="154463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2" name="Rectangle 79"/>
          <p:cNvSpPr>
            <a:spLocks noChangeArrowheads="1"/>
          </p:cNvSpPr>
          <p:nvPr>
            <p:custDataLst>
              <p:tags r:id="rId76"/>
            </p:custDataLst>
          </p:nvPr>
        </p:nvSpPr>
        <p:spPr bwMode="auto">
          <a:xfrm>
            <a:off x="962025" y="3255963"/>
            <a:ext cx="6350" cy="15621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3" name="Rectangle 80"/>
          <p:cNvSpPr>
            <a:spLocks noChangeArrowheads="1"/>
          </p:cNvSpPr>
          <p:nvPr>
            <p:custDataLst>
              <p:tags r:id="rId77"/>
            </p:custDataLst>
          </p:nvPr>
        </p:nvSpPr>
        <p:spPr bwMode="auto">
          <a:xfrm>
            <a:off x="960438" y="3255963"/>
            <a:ext cx="1587" cy="16033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4" name="Rectangle 81"/>
          <p:cNvSpPr>
            <a:spLocks noChangeArrowheads="1"/>
          </p:cNvSpPr>
          <p:nvPr>
            <p:custDataLst>
              <p:tags r:id="rId78"/>
            </p:custDataLst>
          </p:nvPr>
        </p:nvSpPr>
        <p:spPr bwMode="auto">
          <a:xfrm>
            <a:off x="950913" y="3255963"/>
            <a:ext cx="9525" cy="16510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5" name="Rectangle 82"/>
          <p:cNvSpPr>
            <a:spLocks noChangeArrowheads="1"/>
          </p:cNvSpPr>
          <p:nvPr>
            <p:custDataLst>
              <p:tags r:id="rId79"/>
            </p:custDataLst>
          </p:nvPr>
        </p:nvSpPr>
        <p:spPr bwMode="auto">
          <a:xfrm>
            <a:off x="893763" y="3255963"/>
            <a:ext cx="57150" cy="166370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6" name="Rectangle 83"/>
          <p:cNvSpPr>
            <a:spLocks noChangeArrowheads="1"/>
          </p:cNvSpPr>
          <p:nvPr>
            <p:custDataLst>
              <p:tags r:id="rId80"/>
            </p:custDataLst>
          </p:nvPr>
        </p:nvSpPr>
        <p:spPr bwMode="auto">
          <a:xfrm>
            <a:off x="874713" y="3255963"/>
            <a:ext cx="19050" cy="169386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7" name="Rectangle 84"/>
          <p:cNvSpPr>
            <a:spLocks noChangeArrowheads="1"/>
          </p:cNvSpPr>
          <p:nvPr>
            <p:custDataLst>
              <p:tags r:id="rId81"/>
            </p:custDataLst>
          </p:nvPr>
        </p:nvSpPr>
        <p:spPr bwMode="auto">
          <a:xfrm>
            <a:off x="814388" y="3255963"/>
            <a:ext cx="60325" cy="175577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8" name="Rectangle 85"/>
          <p:cNvSpPr>
            <a:spLocks noChangeArrowheads="1"/>
          </p:cNvSpPr>
          <p:nvPr>
            <p:custDataLst>
              <p:tags r:id="rId82"/>
            </p:custDataLst>
          </p:nvPr>
        </p:nvSpPr>
        <p:spPr bwMode="auto">
          <a:xfrm>
            <a:off x="763588" y="3255963"/>
            <a:ext cx="50800" cy="1785937"/>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09" name="Rectangle 86"/>
          <p:cNvSpPr>
            <a:spLocks noChangeArrowheads="1"/>
          </p:cNvSpPr>
          <p:nvPr>
            <p:custDataLst>
              <p:tags r:id="rId83"/>
            </p:custDataLst>
          </p:nvPr>
        </p:nvSpPr>
        <p:spPr bwMode="auto">
          <a:xfrm>
            <a:off x="722313" y="3255963"/>
            <a:ext cx="41275" cy="182403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0" name="Rectangle 87"/>
          <p:cNvSpPr>
            <a:spLocks noChangeArrowheads="1"/>
          </p:cNvSpPr>
          <p:nvPr>
            <p:custDataLst>
              <p:tags r:id="rId84"/>
            </p:custDataLst>
          </p:nvPr>
        </p:nvSpPr>
        <p:spPr bwMode="auto">
          <a:xfrm>
            <a:off x="690563" y="3255963"/>
            <a:ext cx="31750" cy="184943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1" name="Rectangle 88"/>
          <p:cNvSpPr>
            <a:spLocks noChangeArrowheads="1"/>
          </p:cNvSpPr>
          <p:nvPr>
            <p:custDataLst>
              <p:tags r:id="rId85"/>
            </p:custDataLst>
          </p:nvPr>
        </p:nvSpPr>
        <p:spPr bwMode="auto">
          <a:xfrm>
            <a:off x="684213" y="3255963"/>
            <a:ext cx="6350" cy="203993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2" name="Rectangle 89"/>
          <p:cNvSpPr>
            <a:spLocks noChangeArrowheads="1"/>
          </p:cNvSpPr>
          <p:nvPr>
            <p:custDataLst>
              <p:tags r:id="rId86"/>
            </p:custDataLst>
          </p:nvPr>
        </p:nvSpPr>
        <p:spPr bwMode="auto">
          <a:xfrm>
            <a:off x="669925" y="3255963"/>
            <a:ext cx="14288" cy="20764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3" name="Rectangle 90"/>
          <p:cNvSpPr>
            <a:spLocks noChangeArrowheads="1"/>
          </p:cNvSpPr>
          <p:nvPr>
            <p:custDataLst>
              <p:tags r:id="rId87"/>
            </p:custDataLst>
          </p:nvPr>
        </p:nvSpPr>
        <p:spPr bwMode="auto">
          <a:xfrm>
            <a:off x="655638" y="3255963"/>
            <a:ext cx="14287" cy="210343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4" name="Rectangle 91"/>
          <p:cNvSpPr>
            <a:spLocks noChangeArrowheads="1"/>
          </p:cNvSpPr>
          <p:nvPr>
            <p:custDataLst>
              <p:tags r:id="rId88"/>
            </p:custDataLst>
          </p:nvPr>
        </p:nvSpPr>
        <p:spPr bwMode="auto">
          <a:xfrm>
            <a:off x="646113" y="3255963"/>
            <a:ext cx="9525" cy="215741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5" name="Rectangle 92"/>
          <p:cNvSpPr>
            <a:spLocks noChangeArrowheads="1"/>
          </p:cNvSpPr>
          <p:nvPr>
            <p:custDataLst>
              <p:tags r:id="rId89"/>
            </p:custDataLst>
          </p:nvPr>
        </p:nvSpPr>
        <p:spPr bwMode="auto">
          <a:xfrm>
            <a:off x="642938" y="3255963"/>
            <a:ext cx="3175" cy="21653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6" name="Rectangle 93"/>
          <p:cNvSpPr>
            <a:spLocks noChangeArrowheads="1"/>
          </p:cNvSpPr>
          <p:nvPr>
            <p:custDataLst>
              <p:tags r:id="rId90"/>
            </p:custDataLst>
          </p:nvPr>
        </p:nvSpPr>
        <p:spPr bwMode="auto">
          <a:xfrm>
            <a:off x="631825" y="3255963"/>
            <a:ext cx="11113" cy="223678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7" name="Rectangle 94"/>
          <p:cNvSpPr>
            <a:spLocks noChangeArrowheads="1"/>
          </p:cNvSpPr>
          <p:nvPr>
            <p:custDataLst>
              <p:tags r:id="rId91"/>
            </p:custDataLst>
          </p:nvPr>
        </p:nvSpPr>
        <p:spPr bwMode="auto">
          <a:xfrm>
            <a:off x="596900" y="3255963"/>
            <a:ext cx="34925" cy="226377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8" name="Rectangle 95"/>
          <p:cNvSpPr>
            <a:spLocks noChangeArrowheads="1"/>
          </p:cNvSpPr>
          <p:nvPr>
            <p:custDataLst>
              <p:tags r:id="rId92"/>
            </p:custDataLst>
          </p:nvPr>
        </p:nvSpPr>
        <p:spPr bwMode="auto">
          <a:xfrm>
            <a:off x="582613" y="3255963"/>
            <a:ext cx="14287" cy="226536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19" name="Rectangle 96"/>
          <p:cNvSpPr>
            <a:spLocks noChangeArrowheads="1"/>
          </p:cNvSpPr>
          <p:nvPr>
            <p:custDataLst>
              <p:tags r:id="rId93"/>
            </p:custDataLst>
          </p:nvPr>
        </p:nvSpPr>
        <p:spPr bwMode="auto">
          <a:xfrm>
            <a:off x="581025" y="3255963"/>
            <a:ext cx="1588" cy="228441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0" name="Rectangle 97"/>
          <p:cNvSpPr>
            <a:spLocks noChangeArrowheads="1"/>
          </p:cNvSpPr>
          <p:nvPr>
            <p:custDataLst>
              <p:tags r:id="rId94"/>
            </p:custDataLst>
          </p:nvPr>
        </p:nvSpPr>
        <p:spPr bwMode="auto">
          <a:xfrm>
            <a:off x="525463" y="3255963"/>
            <a:ext cx="55562" cy="2336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1" name="Rectangle 98"/>
          <p:cNvSpPr>
            <a:spLocks noChangeArrowheads="1"/>
          </p:cNvSpPr>
          <p:nvPr>
            <p:custDataLst>
              <p:tags r:id="rId95"/>
            </p:custDataLst>
          </p:nvPr>
        </p:nvSpPr>
        <p:spPr bwMode="auto">
          <a:xfrm>
            <a:off x="508000" y="3255963"/>
            <a:ext cx="17463" cy="248602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2" name="Rectangle 99"/>
          <p:cNvSpPr>
            <a:spLocks noChangeArrowheads="1"/>
          </p:cNvSpPr>
          <p:nvPr>
            <p:custDataLst>
              <p:tags r:id="rId96"/>
            </p:custDataLst>
          </p:nvPr>
        </p:nvSpPr>
        <p:spPr bwMode="auto">
          <a:xfrm>
            <a:off x="498475" y="3255963"/>
            <a:ext cx="9525" cy="25209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3" name="Rectangle 100"/>
          <p:cNvSpPr>
            <a:spLocks noChangeArrowheads="1"/>
          </p:cNvSpPr>
          <p:nvPr>
            <p:custDataLst>
              <p:tags r:id="rId97"/>
            </p:custDataLst>
          </p:nvPr>
        </p:nvSpPr>
        <p:spPr bwMode="auto">
          <a:xfrm>
            <a:off x="8650288" y="1679575"/>
            <a:ext cx="17462" cy="157638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4" name="Rectangle 101"/>
          <p:cNvSpPr>
            <a:spLocks noChangeArrowheads="1"/>
          </p:cNvSpPr>
          <p:nvPr>
            <p:custDataLst>
              <p:tags r:id="rId98"/>
            </p:custDataLst>
          </p:nvPr>
        </p:nvSpPr>
        <p:spPr bwMode="auto">
          <a:xfrm>
            <a:off x="8585200" y="1879600"/>
            <a:ext cx="65088" cy="137636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5" name="Rectangle 102"/>
          <p:cNvSpPr>
            <a:spLocks noChangeArrowheads="1"/>
          </p:cNvSpPr>
          <p:nvPr>
            <p:custDataLst>
              <p:tags r:id="rId99"/>
            </p:custDataLst>
          </p:nvPr>
        </p:nvSpPr>
        <p:spPr bwMode="auto">
          <a:xfrm>
            <a:off x="2874963" y="3255963"/>
            <a:ext cx="4762" cy="12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6" name="Rectangle 103"/>
          <p:cNvSpPr>
            <a:spLocks noChangeArrowheads="1"/>
          </p:cNvSpPr>
          <p:nvPr>
            <p:custDataLst>
              <p:tags r:id="rId100"/>
            </p:custDataLst>
          </p:nvPr>
        </p:nvSpPr>
        <p:spPr bwMode="auto">
          <a:xfrm>
            <a:off x="2795588" y="3255963"/>
            <a:ext cx="79375" cy="49212"/>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7" name="Rectangle 104"/>
          <p:cNvSpPr>
            <a:spLocks noChangeArrowheads="1"/>
          </p:cNvSpPr>
          <p:nvPr>
            <p:custDataLst>
              <p:tags r:id="rId101"/>
            </p:custDataLst>
          </p:nvPr>
        </p:nvSpPr>
        <p:spPr bwMode="auto">
          <a:xfrm>
            <a:off x="2782888" y="3255963"/>
            <a:ext cx="12700" cy="6191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8" name="Rectangle 105"/>
          <p:cNvSpPr>
            <a:spLocks noChangeArrowheads="1"/>
          </p:cNvSpPr>
          <p:nvPr>
            <p:custDataLst>
              <p:tags r:id="rId102"/>
            </p:custDataLst>
          </p:nvPr>
        </p:nvSpPr>
        <p:spPr bwMode="auto">
          <a:xfrm>
            <a:off x="2779713" y="3255963"/>
            <a:ext cx="3175" cy="635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29" name="Rectangle 106"/>
          <p:cNvSpPr>
            <a:spLocks noChangeArrowheads="1"/>
          </p:cNvSpPr>
          <p:nvPr>
            <p:custDataLst>
              <p:tags r:id="rId103"/>
            </p:custDataLst>
          </p:nvPr>
        </p:nvSpPr>
        <p:spPr bwMode="auto">
          <a:xfrm>
            <a:off x="2733675" y="3255963"/>
            <a:ext cx="46038" cy="68262"/>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0" name="Rectangle 107"/>
          <p:cNvSpPr>
            <a:spLocks noChangeArrowheads="1"/>
          </p:cNvSpPr>
          <p:nvPr>
            <p:custDataLst>
              <p:tags r:id="rId104"/>
            </p:custDataLst>
          </p:nvPr>
        </p:nvSpPr>
        <p:spPr bwMode="auto">
          <a:xfrm>
            <a:off x="2636838" y="3255963"/>
            <a:ext cx="96837" cy="7620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1" name="Rectangle 108"/>
          <p:cNvSpPr>
            <a:spLocks noChangeArrowheads="1"/>
          </p:cNvSpPr>
          <p:nvPr>
            <p:custDataLst>
              <p:tags r:id="rId105"/>
            </p:custDataLst>
          </p:nvPr>
        </p:nvSpPr>
        <p:spPr bwMode="auto">
          <a:xfrm>
            <a:off x="2600325" y="3255963"/>
            <a:ext cx="36513" cy="857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2" name="Rectangle 109"/>
          <p:cNvSpPr>
            <a:spLocks noChangeArrowheads="1"/>
          </p:cNvSpPr>
          <p:nvPr>
            <p:custDataLst>
              <p:tags r:id="rId106"/>
            </p:custDataLst>
          </p:nvPr>
        </p:nvSpPr>
        <p:spPr bwMode="auto">
          <a:xfrm>
            <a:off x="2559050" y="3255963"/>
            <a:ext cx="41275" cy="93662"/>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3" name="Rectangle 110"/>
          <p:cNvSpPr>
            <a:spLocks noChangeArrowheads="1"/>
          </p:cNvSpPr>
          <p:nvPr>
            <p:custDataLst>
              <p:tags r:id="rId107"/>
            </p:custDataLst>
          </p:nvPr>
        </p:nvSpPr>
        <p:spPr bwMode="auto">
          <a:xfrm>
            <a:off x="2181225" y="3255963"/>
            <a:ext cx="377825" cy="147637"/>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4" name="Rectangle 111"/>
          <p:cNvSpPr>
            <a:spLocks noChangeArrowheads="1"/>
          </p:cNvSpPr>
          <p:nvPr>
            <p:custDataLst>
              <p:tags r:id="rId108"/>
            </p:custDataLst>
          </p:nvPr>
        </p:nvSpPr>
        <p:spPr bwMode="auto">
          <a:xfrm>
            <a:off x="4495800" y="3130550"/>
            <a:ext cx="57150" cy="1254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5" name="Rectangle 112"/>
          <p:cNvSpPr>
            <a:spLocks noChangeArrowheads="1"/>
          </p:cNvSpPr>
          <p:nvPr>
            <p:custDataLst>
              <p:tags r:id="rId109"/>
            </p:custDataLst>
          </p:nvPr>
        </p:nvSpPr>
        <p:spPr bwMode="auto">
          <a:xfrm>
            <a:off x="4248150" y="3133725"/>
            <a:ext cx="247650" cy="122238"/>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6" name="Rectangle 113"/>
          <p:cNvSpPr>
            <a:spLocks noChangeArrowheads="1"/>
          </p:cNvSpPr>
          <p:nvPr>
            <p:custDataLst>
              <p:tags r:id="rId110"/>
            </p:custDataLst>
          </p:nvPr>
        </p:nvSpPr>
        <p:spPr bwMode="auto">
          <a:xfrm>
            <a:off x="4192588" y="3157538"/>
            <a:ext cx="55562" cy="9842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7" name="Rectangle 114"/>
          <p:cNvSpPr>
            <a:spLocks noChangeArrowheads="1"/>
          </p:cNvSpPr>
          <p:nvPr>
            <p:custDataLst>
              <p:tags r:id="rId111"/>
            </p:custDataLst>
          </p:nvPr>
        </p:nvSpPr>
        <p:spPr bwMode="auto">
          <a:xfrm>
            <a:off x="4191000" y="3192463"/>
            <a:ext cx="1588" cy="635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8" name="Rectangle 115"/>
          <p:cNvSpPr>
            <a:spLocks noChangeArrowheads="1"/>
          </p:cNvSpPr>
          <p:nvPr>
            <p:custDataLst>
              <p:tags r:id="rId112"/>
            </p:custDataLst>
          </p:nvPr>
        </p:nvSpPr>
        <p:spPr bwMode="auto">
          <a:xfrm>
            <a:off x="3898900" y="3194050"/>
            <a:ext cx="292100" cy="61913"/>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39" name="Rectangle 116"/>
          <p:cNvSpPr>
            <a:spLocks noChangeArrowheads="1"/>
          </p:cNvSpPr>
          <p:nvPr>
            <p:custDataLst>
              <p:tags r:id="rId113"/>
            </p:custDataLst>
          </p:nvPr>
        </p:nvSpPr>
        <p:spPr bwMode="auto">
          <a:xfrm>
            <a:off x="8667750" y="1655763"/>
            <a:ext cx="22225" cy="160020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0" name="Rectangle 117"/>
          <p:cNvSpPr>
            <a:spLocks noChangeArrowheads="1"/>
          </p:cNvSpPr>
          <p:nvPr>
            <p:custDataLst>
              <p:tags r:id="rId114"/>
            </p:custDataLst>
          </p:nvPr>
        </p:nvSpPr>
        <p:spPr bwMode="auto">
          <a:xfrm>
            <a:off x="7943850" y="2224088"/>
            <a:ext cx="11113" cy="10318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1" name="Rectangle 118"/>
          <p:cNvSpPr>
            <a:spLocks noChangeArrowheads="1"/>
          </p:cNvSpPr>
          <p:nvPr>
            <p:custDataLst>
              <p:tags r:id="rId115"/>
            </p:custDataLst>
          </p:nvPr>
        </p:nvSpPr>
        <p:spPr bwMode="auto">
          <a:xfrm>
            <a:off x="7939088" y="2233613"/>
            <a:ext cx="4762" cy="10223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2" name="Rectangle 119"/>
          <p:cNvSpPr>
            <a:spLocks noChangeArrowheads="1"/>
          </p:cNvSpPr>
          <p:nvPr>
            <p:custDataLst>
              <p:tags r:id="rId116"/>
            </p:custDataLst>
          </p:nvPr>
        </p:nvSpPr>
        <p:spPr bwMode="auto">
          <a:xfrm>
            <a:off x="3548063" y="3198813"/>
            <a:ext cx="350837" cy="5715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3" name="Rectangle 120"/>
          <p:cNvSpPr>
            <a:spLocks noChangeArrowheads="1"/>
          </p:cNvSpPr>
          <p:nvPr>
            <p:custDataLst>
              <p:tags r:id="rId117"/>
            </p:custDataLst>
          </p:nvPr>
        </p:nvSpPr>
        <p:spPr bwMode="auto">
          <a:xfrm>
            <a:off x="3541713" y="3209925"/>
            <a:ext cx="6350" cy="460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4" name="Rectangle 121"/>
          <p:cNvSpPr>
            <a:spLocks noChangeArrowheads="1"/>
          </p:cNvSpPr>
          <p:nvPr>
            <p:custDataLst>
              <p:tags r:id="rId118"/>
            </p:custDataLst>
          </p:nvPr>
        </p:nvSpPr>
        <p:spPr bwMode="auto">
          <a:xfrm>
            <a:off x="3467100" y="3214688"/>
            <a:ext cx="74613" cy="412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5" name="Rectangle 122"/>
          <p:cNvSpPr>
            <a:spLocks noChangeArrowheads="1"/>
          </p:cNvSpPr>
          <p:nvPr>
            <p:custDataLst>
              <p:tags r:id="rId119"/>
            </p:custDataLst>
          </p:nvPr>
        </p:nvSpPr>
        <p:spPr bwMode="auto">
          <a:xfrm>
            <a:off x="3449638" y="3214688"/>
            <a:ext cx="17462" cy="412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6" name="Rectangle 123"/>
          <p:cNvSpPr>
            <a:spLocks noChangeArrowheads="1"/>
          </p:cNvSpPr>
          <p:nvPr>
            <p:custDataLst>
              <p:tags r:id="rId120"/>
            </p:custDataLst>
          </p:nvPr>
        </p:nvSpPr>
        <p:spPr bwMode="auto">
          <a:xfrm>
            <a:off x="3016250" y="3219450"/>
            <a:ext cx="433388" cy="36513"/>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7" name="Rectangle 124"/>
          <p:cNvSpPr>
            <a:spLocks noChangeArrowheads="1"/>
          </p:cNvSpPr>
          <p:nvPr>
            <p:custDataLst>
              <p:tags r:id="rId121"/>
            </p:custDataLst>
          </p:nvPr>
        </p:nvSpPr>
        <p:spPr bwMode="auto">
          <a:xfrm>
            <a:off x="3003550" y="3241675"/>
            <a:ext cx="12700" cy="1428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8" name="Rectangle 125"/>
          <p:cNvSpPr>
            <a:spLocks noChangeArrowheads="1"/>
          </p:cNvSpPr>
          <p:nvPr>
            <p:custDataLst>
              <p:tags r:id="rId122"/>
            </p:custDataLst>
          </p:nvPr>
        </p:nvSpPr>
        <p:spPr bwMode="auto">
          <a:xfrm>
            <a:off x="2952750" y="3243263"/>
            <a:ext cx="50800" cy="12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49" name="Rectangle 126"/>
          <p:cNvSpPr>
            <a:spLocks noChangeArrowheads="1"/>
          </p:cNvSpPr>
          <p:nvPr>
            <p:custDataLst>
              <p:tags r:id="rId123"/>
            </p:custDataLst>
          </p:nvPr>
        </p:nvSpPr>
        <p:spPr bwMode="auto">
          <a:xfrm>
            <a:off x="2925763" y="3248025"/>
            <a:ext cx="26987" cy="79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0" name="Rectangle 127"/>
          <p:cNvSpPr>
            <a:spLocks noChangeArrowheads="1"/>
          </p:cNvSpPr>
          <p:nvPr>
            <p:custDataLst>
              <p:tags r:id="rId124"/>
            </p:custDataLst>
          </p:nvPr>
        </p:nvSpPr>
        <p:spPr bwMode="auto">
          <a:xfrm>
            <a:off x="7974013" y="2170113"/>
            <a:ext cx="7937" cy="10858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1" name="Rectangle 128"/>
          <p:cNvSpPr>
            <a:spLocks noChangeArrowheads="1"/>
          </p:cNvSpPr>
          <p:nvPr>
            <p:custDataLst>
              <p:tags r:id="rId125"/>
            </p:custDataLst>
          </p:nvPr>
        </p:nvSpPr>
        <p:spPr bwMode="auto">
          <a:xfrm>
            <a:off x="7967663" y="2214563"/>
            <a:ext cx="6350" cy="10414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2" name="Rectangle 129"/>
          <p:cNvSpPr>
            <a:spLocks noChangeArrowheads="1"/>
          </p:cNvSpPr>
          <p:nvPr>
            <p:custDataLst>
              <p:tags r:id="rId126"/>
            </p:custDataLst>
          </p:nvPr>
        </p:nvSpPr>
        <p:spPr bwMode="auto">
          <a:xfrm>
            <a:off x="7954963" y="2222500"/>
            <a:ext cx="12700" cy="103346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3" name="Rectangle 130"/>
          <p:cNvSpPr>
            <a:spLocks noChangeArrowheads="1"/>
          </p:cNvSpPr>
          <p:nvPr>
            <p:custDataLst>
              <p:tags r:id="rId127"/>
            </p:custDataLst>
          </p:nvPr>
        </p:nvSpPr>
        <p:spPr bwMode="auto">
          <a:xfrm>
            <a:off x="8358188" y="2014538"/>
            <a:ext cx="31750" cy="12414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4" name="Rectangle 131"/>
          <p:cNvSpPr>
            <a:spLocks noChangeArrowheads="1"/>
          </p:cNvSpPr>
          <p:nvPr>
            <p:custDataLst>
              <p:tags r:id="rId128"/>
            </p:custDataLst>
          </p:nvPr>
        </p:nvSpPr>
        <p:spPr bwMode="auto">
          <a:xfrm>
            <a:off x="8188325" y="2036763"/>
            <a:ext cx="169863" cy="121920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5" name="Rectangle 132"/>
          <p:cNvSpPr>
            <a:spLocks noChangeArrowheads="1"/>
          </p:cNvSpPr>
          <p:nvPr>
            <p:custDataLst>
              <p:tags r:id="rId129"/>
            </p:custDataLst>
          </p:nvPr>
        </p:nvSpPr>
        <p:spPr bwMode="auto">
          <a:xfrm>
            <a:off x="8140700" y="2052638"/>
            <a:ext cx="47625" cy="120332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6" name="Rectangle 133"/>
          <p:cNvSpPr>
            <a:spLocks noChangeArrowheads="1"/>
          </p:cNvSpPr>
          <p:nvPr>
            <p:custDataLst>
              <p:tags r:id="rId130"/>
            </p:custDataLst>
          </p:nvPr>
        </p:nvSpPr>
        <p:spPr bwMode="auto">
          <a:xfrm>
            <a:off x="5957888" y="2922588"/>
            <a:ext cx="14287" cy="3333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7" name="Rectangle 134"/>
          <p:cNvSpPr>
            <a:spLocks noChangeArrowheads="1"/>
          </p:cNvSpPr>
          <p:nvPr>
            <p:custDataLst>
              <p:tags r:id="rId131"/>
            </p:custDataLst>
          </p:nvPr>
        </p:nvSpPr>
        <p:spPr bwMode="auto">
          <a:xfrm>
            <a:off x="5659438" y="2932113"/>
            <a:ext cx="298450" cy="32385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8" name="Rectangle 135"/>
          <p:cNvSpPr>
            <a:spLocks noChangeArrowheads="1"/>
          </p:cNvSpPr>
          <p:nvPr>
            <p:custDataLst>
              <p:tags r:id="rId132"/>
            </p:custDataLst>
          </p:nvPr>
        </p:nvSpPr>
        <p:spPr bwMode="auto">
          <a:xfrm>
            <a:off x="5584825" y="2951163"/>
            <a:ext cx="74613" cy="304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59" name="Rectangle 136"/>
          <p:cNvSpPr>
            <a:spLocks noChangeArrowheads="1"/>
          </p:cNvSpPr>
          <p:nvPr>
            <p:custDataLst>
              <p:tags r:id="rId133"/>
            </p:custDataLst>
          </p:nvPr>
        </p:nvSpPr>
        <p:spPr bwMode="auto">
          <a:xfrm>
            <a:off x="5529263" y="2970213"/>
            <a:ext cx="55562" cy="28575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0" name="Rectangle 137"/>
          <p:cNvSpPr>
            <a:spLocks noChangeArrowheads="1"/>
          </p:cNvSpPr>
          <p:nvPr>
            <p:custDataLst>
              <p:tags r:id="rId134"/>
            </p:custDataLst>
          </p:nvPr>
        </p:nvSpPr>
        <p:spPr bwMode="auto">
          <a:xfrm>
            <a:off x="5092700" y="2971800"/>
            <a:ext cx="436563" cy="284163"/>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1" name="Rectangle 138"/>
          <p:cNvSpPr>
            <a:spLocks noChangeArrowheads="1"/>
          </p:cNvSpPr>
          <p:nvPr>
            <p:custDataLst>
              <p:tags r:id="rId135"/>
            </p:custDataLst>
          </p:nvPr>
        </p:nvSpPr>
        <p:spPr bwMode="auto">
          <a:xfrm>
            <a:off x="4891088" y="2976563"/>
            <a:ext cx="201612" cy="27940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2" name="Rectangle 139"/>
          <p:cNvSpPr>
            <a:spLocks noChangeArrowheads="1"/>
          </p:cNvSpPr>
          <p:nvPr>
            <p:custDataLst>
              <p:tags r:id="rId136"/>
            </p:custDataLst>
          </p:nvPr>
        </p:nvSpPr>
        <p:spPr bwMode="auto">
          <a:xfrm>
            <a:off x="8021638" y="2105025"/>
            <a:ext cx="36512" cy="11509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3" name="Rectangle 140"/>
          <p:cNvSpPr>
            <a:spLocks noChangeArrowheads="1"/>
          </p:cNvSpPr>
          <p:nvPr>
            <p:custDataLst>
              <p:tags r:id="rId137"/>
            </p:custDataLst>
          </p:nvPr>
        </p:nvSpPr>
        <p:spPr bwMode="auto">
          <a:xfrm>
            <a:off x="8007350" y="2120900"/>
            <a:ext cx="14288" cy="113506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4" name="Rectangle 141"/>
          <p:cNvSpPr>
            <a:spLocks noChangeArrowheads="1"/>
          </p:cNvSpPr>
          <p:nvPr>
            <p:custDataLst>
              <p:tags r:id="rId138"/>
            </p:custDataLst>
          </p:nvPr>
        </p:nvSpPr>
        <p:spPr bwMode="auto">
          <a:xfrm>
            <a:off x="7981950" y="2133600"/>
            <a:ext cx="25400" cy="1122363"/>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5" name="Rectangle 142"/>
          <p:cNvSpPr>
            <a:spLocks noChangeArrowheads="1"/>
          </p:cNvSpPr>
          <p:nvPr>
            <p:custDataLst>
              <p:tags r:id="rId139"/>
            </p:custDataLst>
          </p:nvPr>
        </p:nvSpPr>
        <p:spPr bwMode="auto">
          <a:xfrm>
            <a:off x="6492875" y="2862263"/>
            <a:ext cx="19050" cy="3937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6" name="Rectangle 143"/>
          <p:cNvSpPr>
            <a:spLocks noChangeArrowheads="1"/>
          </p:cNvSpPr>
          <p:nvPr>
            <p:custDataLst>
              <p:tags r:id="rId140"/>
            </p:custDataLst>
          </p:nvPr>
        </p:nvSpPr>
        <p:spPr bwMode="auto">
          <a:xfrm>
            <a:off x="6099175" y="2865438"/>
            <a:ext cx="393700" cy="39052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7" name="Rectangle 144"/>
          <p:cNvSpPr>
            <a:spLocks noChangeArrowheads="1"/>
          </p:cNvSpPr>
          <p:nvPr>
            <p:custDataLst>
              <p:tags r:id="rId141"/>
            </p:custDataLst>
          </p:nvPr>
        </p:nvSpPr>
        <p:spPr bwMode="auto">
          <a:xfrm>
            <a:off x="6051550" y="2871788"/>
            <a:ext cx="47625" cy="384175"/>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8" name="Rectangle 145"/>
          <p:cNvSpPr>
            <a:spLocks noChangeArrowheads="1"/>
          </p:cNvSpPr>
          <p:nvPr>
            <p:custDataLst>
              <p:tags r:id="rId142"/>
            </p:custDataLst>
          </p:nvPr>
        </p:nvSpPr>
        <p:spPr bwMode="auto">
          <a:xfrm>
            <a:off x="5973763" y="2890838"/>
            <a:ext cx="77787" cy="3651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69" name="Rectangle 146"/>
          <p:cNvSpPr>
            <a:spLocks noChangeArrowheads="1"/>
          </p:cNvSpPr>
          <p:nvPr>
            <p:custDataLst>
              <p:tags r:id="rId143"/>
            </p:custDataLst>
          </p:nvPr>
        </p:nvSpPr>
        <p:spPr bwMode="auto">
          <a:xfrm>
            <a:off x="5972175" y="2894013"/>
            <a:ext cx="1588" cy="361950"/>
          </a:xfrm>
          <a:prstGeom prst="rect">
            <a:avLst/>
          </a:prstGeom>
          <a:solidFill>
            <a:schemeClr val="accent1"/>
          </a:solidFill>
          <a:ln w="9525">
            <a:solidFill>
              <a:schemeClr val="tx1"/>
            </a:solidFill>
            <a:miter lim="800000"/>
            <a:headEnd/>
            <a:tailEnd/>
          </a:ln>
        </p:spPr>
        <p:txBody>
          <a:bodyPr wrap="non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70" name="Rectangle 147"/>
          <p:cNvSpPr>
            <a:spLocks noChangeArrowheads="1"/>
          </p:cNvSpPr>
          <p:nvPr>
            <p:custDataLst>
              <p:tags r:id="rId144"/>
            </p:custDataLst>
          </p:nvPr>
        </p:nvSpPr>
        <p:spPr bwMode="auto">
          <a:xfrm>
            <a:off x="8085138" y="2062163"/>
            <a:ext cx="55562" cy="1193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52371" name="Line 148"/>
          <p:cNvSpPr>
            <a:spLocks noChangeShapeType="1"/>
          </p:cNvSpPr>
          <p:nvPr>
            <p:custDataLst>
              <p:tags r:id="rId145"/>
            </p:custDataLst>
          </p:nvPr>
        </p:nvSpPr>
        <p:spPr bwMode="auto">
          <a:xfrm>
            <a:off x="498475" y="5962650"/>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52372" name="Line 149"/>
          <p:cNvSpPr>
            <a:spLocks noChangeShapeType="1"/>
          </p:cNvSpPr>
          <p:nvPr>
            <p:custDataLst>
              <p:tags r:id="rId146"/>
            </p:custDataLst>
          </p:nvPr>
        </p:nvSpPr>
        <p:spPr bwMode="gray">
          <a:xfrm>
            <a:off x="493713" y="3255963"/>
            <a:ext cx="824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52373" name="Line 150"/>
          <p:cNvSpPr>
            <a:spLocks noChangeShapeType="1"/>
          </p:cNvSpPr>
          <p:nvPr>
            <p:custDataLst>
              <p:tags r:id="rId147"/>
            </p:custDataLst>
          </p:nvPr>
        </p:nvSpPr>
        <p:spPr bwMode="gray">
          <a:xfrm>
            <a:off x="498475" y="3255963"/>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52374" name="Line 151"/>
          <p:cNvSpPr>
            <a:spLocks noChangeShapeType="1"/>
          </p:cNvSpPr>
          <p:nvPr>
            <p:custDataLst>
              <p:tags r:id="rId148"/>
            </p:custDataLst>
          </p:nvPr>
        </p:nvSpPr>
        <p:spPr bwMode="gray">
          <a:xfrm>
            <a:off x="498475" y="3527425"/>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5" name="Line 152"/>
          <p:cNvSpPr>
            <a:spLocks noChangeShapeType="1"/>
          </p:cNvSpPr>
          <p:nvPr>
            <p:custDataLst>
              <p:tags r:id="rId149"/>
            </p:custDataLst>
          </p:nvPr>
        </p:nvSpPr>
        <p:spPr bwMode="auto">
          <a:xfrm>
            <a:off x="498475" y="1633538"/>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6" name="Line 153"/>
          <p:cNvSpPr>
            <a:spLocks noChangeShapeType="1"/>
          </p:cNvSpPr>
          <p:nvPr>
            <p:custDataLst>
              <p:tags r:id="rId150"/>
            </p:custDataLst>
          </p:nvPr>
        </p:nvSpPr>
        <p:spPr bwMode="auto">
          <a:xfrm>
            <a:off x="498475" y="1903413"/>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7" name="Line 154"/>
          <p:cNvSpPr>
            <a:spLocks noChangeShapeType="1"/>
          </p:cNvSpPr>
          <p:nvPr>
            <p:custDataLst>
              <p:tags r:id="rId151"/>
            </p:custDataLst>
          </p:nvPr>
        </p:nvSpPr>
        <p:spPr bwMode="auto">
          <a:xfrm>
            <a:off x="498475" y="2173288"/>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8" name="Line 155"/>
          <p:cNvSpPr>
            <a:spLocks noChangeShapeType="1"/>
          </p:cNvSpPr>
          <p:nvPr>
            <p:custDataLst>
              <p:tags r:id="rId152"/>
            </p:custDataLst>
          </p:nvPr>
        </p:nvSpPr>
        <p:spPr bwMode="auto">
          <a:xfrm>
            <a:off x="498475" y="2444750"/>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79" name="Line 156"/>
          <p:cNvSpPr>
            <a:spLocks noChangeShapeType="1"/>
          </p:cNvSpPr>
          <p:nvPr>
            <p:custDataLst>
              <p:tags r:id="rId153"/>
            </p:custDataLst>
          </p:nvPr>
        </p:nvSpPr>
        <p:spPr bwMode="auto">
          <a:xfrm>
            <a:off x="498475" y="2714625"/>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80" name="Line 157"/>
          <p:cNvSpPr>
            <a:spLocks noChangeShapeType="1"/>
          </p:cNvSpPr>
          <p:nvPr>
            <p:custDataLst>
              <p:tags r:id="rId154"/>
            </p:custDataLst>
          </p:nvPr>
        </p:nvSpPr>
        <p:spPr bwMode="auto">
          <a:xfrm>
            <a:off x="498475" y="2986088"/>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81" name="Line 158"/>
          <p:cNvSpPr>
            <a:spLocks noChangeShapeType="1"/>
          </p:cNvSpPr>
          <p:nvPr>
            <p:custDataLst>
              <p:tags r:id="rId155"/>
            </p:custDataLst>
          </p:nvPr>
        </p:nvSpPr>
        <p:spPr bwMode="auto">
          <a:xfrm flipV="1">
            <a:off x="498475" y="1628775"/>
            <a:ext cx="0" cy="43386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82" name="Line 159"/>
          <p:cNvSpPr>
            <a:spLocks noChangeShapeType="1"/>
          </p:cNvSpPr>
          <p:nvPr>
            <p:custDataLst>
              <p:tags r:id="rId156"/>
            </p:custDataLst>
          </p:nvPr>
        </p:nvSpPr>
        <p:spPr bwMode="auto">
          <a:xfrm>
            <a:off x="498475" y="3797300"/>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83" name="Line 160"/>
          <p:cNvSpPr>
            <a:spLocks noChangeShapeType="1"/>
          </p:cNvSpPr>
          <p:nvPr>
            <p:custDataLst>
              <p:tags r:id="rId157"/>
            </p:custDataLst>
          </p:nvPr>
        </p:nvSpPr>
        <p:spPr bwMode="auto">
          <a:xfrm>
            <a:off x="498475" y="4067175"/>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52384" name="Line 161"/>
          <p:cNvSpPr>
            <a:spLocks noChangeShapeType="1"/>
          </p:cNvSpPr>
          <p:nvPr>
            <p:custDataLst>
              <p:tags r:id="rId158"/>
            </p:custDataLst>
          </p:nvPr>
        </p:nvSpPr>
        <p:spPr bwMode="auto">
          <a:xfrm>
            <a:off x="498475" y="4338638"/>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52385" name="Line 162"/>
          <p:cNvSpPr>
            <a:spLocks noChangeShapeType="1"/>
          </p:cNvSpPr>
          <p:nvPr>
            <p:custDataLst>
              <p:tags r:id="rId159"/>
            </p:custDataLst>
          </p:nvPr>
        </p:nvSpPr>
        <p:spPr bwMode="auto">
          <a:xfrm>
            <a:off x="498475" y="4608513"/>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52386" name="Line 163"/>
          <p:cNvSpPr>
            <a:spLocks noChangeShapeType="1"/>
          </p:cNvSpPr>
          <p:nvPr>
            <p:custDataLst>
              <p:tags r:id="rId160"/>
            </p:custDataLst>
          </p:nvPr>
        </p:nvSpPr>
        <p:spPr bwMode="gray">
          <a:xfrm>
            <a:off x="498475" y="4879975"/>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87" name="Line 164"/>
          <p:cNvSpPr>
            <a:spLocks noChangeShapeType="1"/>
          </p:cNvSpPr>
          <p:nvPr>
            <p:custDataLst>
              <p:tags r:id="rId161"/>
            </p:custDataLst>
          </p:nvPr>
        </p:nvSpPr>
        <p:spPr bwMode="auto">
          <a:xfrm>
            <a:off x="498475" y="5149850"/>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52388" name="Line 165"/>
          <p:cNvSpPr>
            <a:spLocks noChangeShapeType="1"/>
          </p:cNvSpPr>
          <p:nvPr>
            <p:custDataLst>
              <p:tags r:id="rId162"/>
            </p:custDataLst>
          </p:nvPr>
        </p:nvSpPr>
        <p:spPr bwMode="auto">
          <a:xfrm>
            <a:off x="498475" y="5691188"/>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52389" name="Line 166"/>
          <p:cNvSpPr>
            <a:spLocks noChangeShapeType="1"/>
          </p:cNvSpPr>
          <p:nvPr>
            <p:custDataLst>
              <p:tags r:id="rId163"/>
            </p:custDataLst>
          </p:nvPr>
        </p:nvSpPr>
        <p:spPr bwMode="auto">
          <a:xfrm>
            <a:off x="498475" y="5421313"/>
            <a:ext cx="42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52390" name="Rectangle 167"/>
          <p:cNvSpPr>
            <a:spLocks noChangeArrowheads="1"/>
          </p:cNvSpPr>
          <p:nvPr>
            <p:custDataLst>
              <p:tags r:id="rId164"/>
            </p:custDataLst>
          </p:nvPr>
        </p:nvSpPr>
        <p:spPr bwMode="auto">
          <a:xfrm>
            <a:off x="214313" y="5353050"/>
            <a:ext cx="1825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B05E130D-6275-4DC3-B363-FAC630121641}" type="datetime'''''''''''-''''''''''''''''''8''''''0'''''''''''''''''''''''''">
              <a:rPr lang="en-US" altLang="en-US" sz="1000"/>
              <a:pPr algn="r" eaLnBrk="1" hangingPunct="1">
                <a:lnSpc>
                  <a:spcPct val="90000"/>
                </a:lnSpc>
                <a:spcBef>
                  <a:spcPct val="0"/>
                </a:spcBef>
                <a:buClr>
                  <a:schemeClr val="tx2"/>
                </a:buClr>
                <a:buFontTx/>
                <a:buNone/>
              </a:pPr>
              <a:t>-80</a:t>
            </a:fld>
            <a:endParaRPr lang="en-US" altLang="en-US" sz="1000"/>
          </a:p>
        </p:txBody>
      </p:sp>
      <p:sp>
        <p:nvSpPr>
          <p:cNvPr id="52391" name="Rectangle 168"/>
          <p:cNvSpPr>
            <a:spLocks noChangeArrowheads="1"/>
          </p:cNvSpPr>
          <p:nvPr>
            <p:custDataLst>
              <p:tags r:id="rId165"/>
            </p:custDataLst>
          </p:nvPr>
        </p:nvSpPr>
        <p:spPr bwMode="auto">
          <a:xfrm>
            <a:off x="214313" y="5081588"/>
            <a:ext cx="1825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6E1BEF82-E6AF-444A-B5DC-CC230983296F}" type="datetime'''''''''-''''''''''''''7''''''''''''''''''''''''''''''''''0'">
              <a:rPr lang="en-US" altLang="en-US" sz="1000"/>
              <a:pPr algn="r" eaLnBrk="1" hangingPunct="1">
                <a:lnSpc>
                  <a:spcPct val="90000"/>
                </a:lnSpc>
                <a:spcBef>
                  <a:spcPct val="0"/>
                </a:spcBef>
                <a:buClr>
                  <a:schemeClr val="tx2"/>
                </a:buClr>
                <a:buFontTx/>
                <a:buNone/>
              </a:pPr>
              <a:t>-70</a:t>
            </a:fld>
            <a:endParaRPr lang="en-US" altLang="en-US" sz="1000"/>
          </a:p>
        </p:txBody>
      </p:sp>
      <p:sp>
        <p:nvSpPr>
          <p:cNvPr id="52392" name="Rectangle 169"/>
          <p:cNvSpPr>
            <a:spLocks noChangeArrowheads="1"/>
          </p:cNvSpPr>
          <p:nvPr>
            <p:custDataLst>
              <p:tags r:id="rId166"/>
            </p:custDataLst>
          </p:nvPr>
        </p:nvSpPr>
        <p:spPr bwMode="gray">
          <a:xfrm>
            <a:off x="214313" y="4811713"/>
            <a:ext cx="1825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32BD419D-8A8C-4F8C-9B0F-5A5F23629FF4}" type="datetime'''''''''''''''''''''-''6''''''''''''''''''''''''''''0'''''''''">
              <a:rPr lang="en-US" altLang="en-US" sz="1000"/>
              <a:pPr algn="r" eaLnBrk="1" hangingPunct="1">
                <a:lnSpc>
                  <a:spcPct val="90000"/>
                </a:lnSpc>
                <a:spcBef>
                  <a:spcPct val="0"/>
                </a:spcBef>
                <a:buClr>
                  <a:schemeClr val="tx2"/>
                </a:buClr>
                <a:buFontTx/>
                <a:buNone/>
              </a:pPr>
              <a:t>-60</a:t>
            </a:fld>
            <a:endParaRPr lang="en-US" altLang="en-US" sz="1000"/>
          </a:p>
        </p:txBody>
      </p:sp>
      <p:sp>
        <p:nvSpPr>
          <p:cNvPr id="52393" name="Rectangle 170"/>
          <p:cNvSpPr>
            <a:spLocks noChangeArrowheads="1"/>
          </p:cNvSpPr>
          <p:nvPr>
            <p:custDataLst>
              <p:tags r:id="rId167"/>
            </p:custDataLst>
          </p:nvPr>
        </p:nvSpPr>
        <p:spPr bwMode="auto">
          <a:xfrm>
            <a:off x="214313" y="4540250"/>
            <a:ext cx="1825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5A39796B-7750-4406-A2EB-8C801D0DBFCA}" type="datetime'''''''''-''''''5''''''''''0'''''''''''''''''''''''''''''''''">
              <a:rPr lang="en-US" altLang="en-US" sz="1000"/>
              <a:pPr algn="r" eaLnBrk="1" hangingPunct="1">
                <a:lnSpc>
                  <a:spcPct val="90000"/>
                </a:lnSpc>
                <a:spcBef>
                  <a:spcPct val="0"/>
                </a:spcBef>
                <a:buClr>
                  <a:schemeClr val="tx2"/>
                </a:buClr>
                <a:buFontTx/>
                <a:buNone/>
              </a:pPr>
              <a:t>-50</a:t>
            </a:fld>
            <a:endParaRPr lang="en-US" altLang="en-US" sz="1000"/>
          </a:p>
        </p:txBody>
      </p:sp>
      <p:sp>
        <p:nvSpPr>
          <p:cNvPr id="52394" name="Rectangle 171"/>
          <p:cNvSpPr>
            <a:spLocks noChangeArrowheads="1"/>
          </p:cNvSpPr>
          <p:nvPr>
            <p:custDataLst>
              <p:tags r:id="rId168"/>
            </p:custDataLst>
          </p:nvPr>
        </p:nvSpPr>
        <p:spPr bwMode="auto">
          <a:xfrm>
            <a:off x="214313" y="4270375"/>
            <a:ext cx="1825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C70149B8-AD1F-425A-AA1B-2980385D99A7}" type="datetime'''''''''''-''''''''''''''''''''''''''''4''''''''''''0'">
              <a:rPr lang="en-US" altLang="en-US" sz="1000"/>
              <a:pPr algn="r" eaLnBrk="1" hangingPunct="1">
                <a:lnSpc>
                  <a:spcPct val="90000"/>
                </a:lnSpc>
                <a:spcBef>
                  <a:spcPct val="0"/>
                </a:spcBef>
                <a:buClr>
                  <a:schemeClr val="tx2"/>
                </a:buClr>
                <a:buFontTx/>
                <a:buNone/>
              </a:pPr>
              <a:t>-40</a:t>
            </a:fld>
            <a:endParaRPr lang="en-US" altLang="en-US" sz="1000"/>
          </a:p>
        </p:txBody>
      </p:sp>
      <p:sp>
        <p:nvSpPr>
          <p:cNvPr id="52395" name="Rectangle 172"/>
          <p:cNvSpPr>
            <a:spLocks noChangeArrowheads="1"/>
          </p:cNvSpPr>
          <p:nvPr>
            <p:custDataLst>
              <p:tags r:id="rId169"/>
            </p:custDataLst>
          </p:nvPr>
        </p:nvSpPr>
        <p:spPr bwMode="auto">
          <a:xfrm>
            <a:off x="214313" y="5622925"/>
            <a:ext cx="1825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FD0C179C-37FF-415A-B086-ECACA50EFA52}" type="datetime'''''''''''''''''''-''''''''''''''9''0'''''''''''''''''''''''''">
              <a:rPr lang="en-US" altLang="en-US" sz="1000"/>
              <a:pPr algn="r" eaLnBrk="1" hangingPunct="1">
                <a:lnSpc>
                  <a:spcPct val="90000"/>
                </a:lnSpc>
                <a:spcBef>
                  <a:spcPct val="0"/>
                </a:spcBef>
                <a:buClr>
                  <a:schemeClr val="tx2"/>
                </a:buClr>
                <a:buFontTx/>
                <a:buNone/>
              </a:pPr>
              <a:t>-90</a:t>
            </a:fld>
            <a:endParaRPr lang="en-US" altLang="en-US" sz="1000"/>
          </a:p>
        </p:txBody>
      </p:sp>
      <p:sp>
        <p:nvSpPr>
          <p:cNvPr id="52396" name="Rectangle 173"/>
          <p:cNvSpPr>
            <a:spLocks noChangeArrowheads="1"/>
          </p:cNvSpPr>
          <p:nvPr>
            <p:custDataLst>
              <p:tags r:id="rId170"/>
            </p:custDataLst>
          </p:nvPr>
        </p:nvSpPr>
        <p:spPr bwMode="auto">
          <a:xfrm>
            <a:off x="2595563" y="3373438"/>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0000"/>
              </a:lnSpc>
              <a:spcBef>
                <a:spcPct val="0"/>
              </a:spcBef>
              <a:buClr>
                <a:schemeClr val="tx2"/>
              </a:buClr>
              <a:buFontTx/>
              <a:buNone/>
            </a:pPr>
            <a:fld id="{1AC24F93-0060-4048-B530-D45752D44581}" type="datetime'''''''1''''''''''''''''''''0'''''''''''''''''">
              <a:rPr lang="en-US" altLang="en-US" sz="1000">
                <a:cs typeface="Arial" pitchFamily="34" charset="0"/>
              </a:rPr>
              <a:pPr algn="ctr" eaLnBrk="1" hangingPunct="1">
                <a:lnSpc>
                  <a:spcPct val="90000"/>
                </a:lnSpc>
                <a:spcBef>
                  <a:spcPct val="0"/>
                </a:spcBef>
                <a:buClr>
                  <a:schemeClr val="tx2"/>
                </a:buClr>
                <a:buFontTx/>
                <a:buNone/>
              </a:pPr>
              <a:t>10</a:t>
            </a:fld>
            <a:endParaRPr lang="en-US" altLang="en-US" sz="1000">
              <a:cs typeface="Arial" pitchFamily="34" charset="0"/>
            </a:endParaRPr>
          </a:p>
        </p:txBody>
      </p:sp>
      <p:sp>
        <p:nvSpPr>
          <p:cNvPr id="52397" name="Rectangle 174"/>
          <p:cNvSpPr>
            <a:spLocks noChangeArrowheads="1"/>
          </p:cNvSpPr>
          <p:nvPr>
            <p:custDataLst>
              <p:tags r:id="rId171"/>
            </p:custDataLst>
          </p:nvPr>
        </p:nvSpPr>
        <p:spPr bwMode="auto">
          <a:xfrm>
            <a:off x="214313" y="3998913"/>
            <a:ext cx="1825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3C9758B4-B74C-48B4-B685-34DBBA34AFAA}" type="datetime'''''''-''''''''''''''''''''''''3''''''''0'''''''">
              <a:rPr lang="en-US" altLang="en-US" sz="1000"/>
              <a:pPr algn="r" eaLnBrk="1" hangingPunct="1">
                <a:lnSpc>
                  <a:spcPct val="90000"/>
                </a:lnSpc>
                <a:spcBef>
                  <a:spcPct val="0"/>
                </a:spcBef>
                <a:buClr>
                  <a:schemeClr val="tx2"/>
                </a:buClr>
                <a:buFontTx/>
                <a:buNone/>
              </a:pPr>
              <a:t>-30</a:t>
            </a:fld>
            <a:endParaRPr lang="en-US" altLang="en-US" sz="1000"/>
          </a:p>
        </p:txBody>
      </p:sp>
      <p:sp>
        <p:nvSpPr>
          <p:cNvPr id="52398" name="Rectangle 175"/>
          <p:cNvSpPr>
            <a:spLocks noChangeArrowheads="1"/>
          </p:cNvSpPr>
          <p:nvPr>
            <p:custDataLst>
              <p:tags r:id="rId172"/>
            </p:custDataLst>
          </p:nvPr>
        </p:nvSpPr>
        <p:spPr bwMode="auto">
          <a:xfrm>
            <a:off x="214313" y="3729038"/>
            <a:ext cx="1825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6D1957C8-949C-4DED-9F47-38BB370B1549}" type="datetime'''''''''-''''''''''''''''''''''2''''''''0'''''''">
              <a:rPr lang="en-US" altLang="en-US" sz="1000"/>
              <a:pPr algn="r" eaLnBrk="1" hangingPunct="1">
                <a:lnSpc>
                  <a:spcPct val="90000"/>
                </a:lnSpc>
                <a:spcBef>
                  <a:spcPct val="0"/>
                </a:spcBef>
                <a:buClr>
                  <a:schemeClr val="tx2"/>
                </a:buClr>
                <a:buFontTx/>
                <a:buNone/>
              </a:pPr>
              <a:t>-20</a:t>
            </a:fld>
            <a:endParaRPr lang="en-US" altLang="en-US" sz="1000"/>
          </a:p>
        </p:txBody>
      </p:sp>
      <p:sp>
        <p:nvSpPr>
          <p:cNvPr id="52399" name="Rectangle 176"/>
          <p:cNvSpPr>
            <a:spLocks noChangeArrowheads="1"/>
          </p:cNvSpPr>
          <p:nvPr>
            <p:custDataLst>
              <p:tags r:id="rId173"/>
            </p:custDataLst>
          </p:nvPr>
        </p:nvSpPr>
        <p:spPr bwMode="auto">
          <a:xfrm>
            <a:off x="144463" y="5894388"/>
            <a:ext cx="2524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D58A0038-382D-4DF1-9489-B03A7D636CA3}" type="datetime'''''''-''''''''''''''''''10''''''''0'">
              <a:rPr lang="en-US" altLang="en-US" sz="1000"/>
              <a:pPr algn="r" eaLnBrk="1" hangingPunct="1">
                <a:lnSpc>
                  <a:spcPct val="90000"/>
                </a:lnSpc>
                <a:spcBef>
                  <a:spcPct val="0"/>
                </a:spcBef>
                <a:buClr>
                  <a:schemeClr val="tx2"/>
                </a:buClr>
                <a:buFontTx/>
                <a:buNone/>
              </a:pPr>
              <a:t>-100</a:t>
            </a:fld>
            <a:endParaRPr lang="en-US" altLang="en-US" sz="1000"/>
          </a:p>
        </p:txBody>
      </p:sp>
      <p:sp>
        <p:nvSpPr>
          <p:cNvPr id="52400" name="Rectangle 177"/>
          <p:cNvSpPr>
            <a:spLocks noChangeArrowheads="1"/>
          </p:cNvSpPr>
          <p:nvPr>
            <p:custDataLst>
              <p:tags r:id="rId174"/>
            </p:custDataLst>
          </p:nvPr>
        </p:nvSpPr>
        <p:spPr bwMode="gray">
          <a:xfrm>
            <a:off x="214313" y="3459163"/>
            <a:ext cx="1825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CCD66FC0-BEBE-4206-A965-A2CD5C1808A0}" type="datetime'''''''''''''''''''-''''''''''''''''''''''''''''''''''1''''0'''">
              <a:rPr lang="en-US" altLang="en-US" sz="1000"/>
              <a:pPr algn="r" eaLnBrk="1" hangingPunct="1">
                <a:lnSpc>
                  <a:spcPct val="90000"/>
                </a:lnSpc>
                <a:spcBef>
                  <a:spcPct val="0"/>
                </a:spcBef>
                <a:buClr>
                  <a:schemeClr val="tx2"/>
                </a:buClr>
                <a:buFontTx/>
                <a:buNone/>
              </a:pPr>
              <a:t>-10</a:t>
            </a:fld>
            <a:endParaRPr lang="en-US" altLang="en-US" sz="1000"/>
          </a:p>
        </p:txBody>
      </p:sp>
      <p:sp>
        <p:nvSpPr>
          <p:cNvPr id="52401" name="Rectangle 178"/>
          <p:cNvSpPr>
            <a:spLocks noChangeArrowheads="1"/>
          </p:cNvSpPr>
          <p:nvPr>
            <p:custDataLst>
              <p:tags r:id="rId175"/>
            </p:custDataLst>
          </p:nvPr>
        </p:nvSpPr>
        <p:spPr bwMode="auto">
          <a:xfrm>
            <a:off x="257175" y="1565275"/>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4B89CED8-FEE1-45F3-9F33-0DA82997C60D}" type="datetime'''''''''''60'''''''''''''''''''''''''''''''''''''''''''">
              <a:rPr lang="en-US" altLang="en-US" sz="1000"/>
              <a:pPr algn="r" eaLnBrk="1" hangingPunct="1">
                <a:lnSpc>
                  <a:spcPct val="90000"/>
                </a:lnSpc>
                <a:spcBef>
                  <a:spcPct val="0"/>
                </a:spcBef>
                <a:buClr>
                  <a:schemeClr val="tx2"/>
                </a:buClr>
                <a:buFontTx/>
                <a:buNone/>
              </a:pPr>
              <a:t>60</a:t>
            </a:fld>
            <a:endParaRPr lang="en-US" altLang="en-US" sz="1000"/>
          </a:p>
        </p:txBody>
      </p:sp>
      <p:sp>
        <p:nvSpPr>
          <p:cNvPr id="52402" name="Rectangle 179"/>
          <p:cNvSpPr>
            <a:spLocks noChangeArrowheads="1"/>
          </p:cNvSpPr>
          <p:nvPr>
            <p:custDataLst>
              <p:tags r:id="rId176"/>
            </p:custDataLst>
          </p:nvPr>
        </p:nvSpPr>
        <p:spPr bwMode="auto">
          <a:xfrm>
            <a:off x="257175" y="1835150"/>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93238BEA-82BB-4B69-A8F3-BCA9FA8E82F8}" type="datetime'''''''''''''''''''''''''''''''''''5''''0'''''''">
              <a:rPr lang="en-US" altLang="en-US" sz="1000"/>
              <a:pPr algn="r" eaLnBrk="1" hangingPunct="1">
                <a:lnSpc>
                  <a:spcPct val="90000"/>
                </a:lnSpc>
                <a:spcBef>
                  <a:spcPct val="0"/>
                </a:spcBef>
                <a:buClr>
                  <a:schemeClr val="tx2"/>
                </a:buClr>
                <a:buFontTx/>
                <a:buNone/>
              </a:pPr>
              <a:t>50</a:t>
            </a:fld>
            <a:endParaRPr lang="en-US" altLang="en-US" sz="1000"/>
          </a:p>
        </p:txBody>
      </p:sp>
      <p:sp>
        <p:nvSpPr>
          <p:cNvPr id="52403" name="Rectangle 180"/>
          <p:cNvSpPr>
            <a:spLocks noChangeArrowheads="1"/>
          </p:cNvSpPr>
          <p:nvPr>
            <p:custDataLst>
              <p:tags r:id="rId177"/>
            </p:custDataLst>
          </p:nvPr>
        </p:nvSpPr>
        <p:spPr bwMode="auto">
          <a:xfrm>
            <a:off x="257175" y="2105025"/>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76C5E961-C8D9-4833-976B-AEB4BA2A366F}" type="datetime'''4''''''''''''''''''''''''''''''''''''''''''''''''''0'''''">
              <a:rPr lang="en-US" altLang="en-US" sz="1000"/>
              <a:pPr algn="r" eaLnBrk="1" hangingPunct="1">
                <a:lnSpc>
                  <a:spcPct val="90000"/>
                </a:lnSpc>
                <a:spcBef>
                  <a:spcPct val="0"/>
                </a:spcBef>
                <a:buClr>
                  <a:schemeClr val="tx2"/>
                </a:buClr>
                <a:buFontTx/>
                <a:buNone/>
              </a:pPr>
              <a:t>40</a:t>
            </a:fld>
            <a:endParaRPr lang="en-US" altLang="en-US" sz="1000"/>
          </a:p>
        </p:txBody>
      </p:sp>
      <p:sp>
        <p:nvSpPr>
          <p:cNvPr id="52404" name="Rectangle 181"/>
          <p:cNvSpPr>
            <a:spLocks noChangeArrowheads="1"/>
          </p:cNvSpPr>
          <p:nvPr>
            <p:custDataLst>
              <p:tags r:id="rId178"/>
            </p:custDataLst>
          </p:nvPr>
        </p:nvSpPr>
        <p:spPr bwMode="auto">
          <a:xfrm>
            <a:off x="257175" y="2376488"/>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4416FEBE-7829-4E54-9B3B-A53A7596BD05}" type="datetime'''''''''''3''''''0'''''''''''">
              <a:rPr lang="en-US" altLang="en-US" sz="1000"/>
              <a:pPr algn="r" eaLnBrk="1" hangingPunct="1">
                <a:lnSpc>
                  <a:spcPct val="90000"/>
                </a:lnSpc>
                <a:spcBef>
                  <a:spcPct val="0"/>
                </a:spcBef>
                <a:buClr>
                  <a:schemeClr val="tx2"/>
                </a:buClr>
                <a:buFontTx/>
                <a:buNone/>
              </a:pPr>
              <a:t>30</a:t>
            </a:fld>
            <a:endParaRPr lang="en-US" altLang="en-US" sz="1000"/>
          </a:p>
        </p:txBody>
      </p:sp>
      <p:sp>
        <p:nvSpPr>
          <p:cNvPr id="52405" name="Rectangle 182"/>
          <p:cNvSpPr>
            <a:spLocks noChangeArrowheads="1"/>
          </p:cNvSpPr>
          <p:nvPr>
            <p:custDataLst>
              <p:tags r:id="rId179"/>
            </p:custDataLst>
          </p:nvPr>
        </p:nvSpPr>
        <p:spPr bwMode="auto">
          <a:xfrm>
            <a:off x="257175" y="2646363"/>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A34CA219-F443-4994-A558-1EEAA173376A}" type="datetime'''''''''''2''''0'''''''''''">
              <a:rPr lang="en-US" altLang="en-US" sz="1000"/>
              <a:pPr algn="r" eaLnBrk="1" hangingPunct="1">
                <a:lnSpc>
                  <a:spcPct val="90000"/>
                </a:lnSpc>
                <a:spcBef>
                  <a:spcPct val="0"/>
                </a:spcBef>
                <a:buClr>
                  <a:schemeClr val="tx2"/>
                </a:buClr>
                <a:buFontTx/>
                <a:buNone/>
              </a:pPr>
              <a:t>20</a:t>
            </a:fld>
            <a:endParaRPr lang="en-US" altLang="en-US" sz="1000"/>
          </a:p>
        </p:txBody>
      </p:sp>
      <p:sp>
        <p:nvSpPr>
          <p:cNvPr id="52406" name="Rectangle 183"/>
          <p:cNvSpPr>
            <a:spLocks noChangeArrowheads="1"/>
          </p:cNvSpPr>
          <p:nvPr>
            <p:custDataLst>
              <p:tags r:id="rId180"/>
            </p:custDataLst>
          </p:nvPr>
        </p:nvSpPr>
        <p:spPr bwMode="auto">
          <a:xfrm>
            <a:off x="257175" y="2917825"/>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fld id="{411083AF-10A5-4D89-AB78-6DE55A63DBA1}" type="datetime'''''''''''''''''''''''''''1''0'''''''''">
              <a:rPr lang="en-US" altLang="en-US" sz="1000"/>
              <a:pPr algn="r" eaLnBrk="1" hangingPunct="1">
                <a:lnSpc>
                  <a:spcPct val="90000"/>
                </a:lnSpc>
                <a:spcBef>
                  <a:spcPct val="0"/>
                </a:spcBef>
                <a:buClr>
                  <a:schemeClr val="tx2"/>
                </a:buClr>
                <a:buFontTx/>
                <a:buNone/>
              </a:pPr>
              <a:t>10</a:t>
            </a:fld>
            <a:endParaRPr lang="en-US" altLang="en-US" sz="1000"/>
          </a:p>
        </p:txBody>
      </p:sp>
      <p:sp>
        <p:nvSpPr>
          <p:cNvPr id="52407" name="Rectangle 184"/>
          <p:cNvSpPr>
            <a:spLocks noChangeArrowheads="1"/>
          </p:cNvSpPr>
          <p:nvPr>
            <p:custDataLst>
              <p:tags r:id="rId181"/>
            </p:custDataLst>
          </p:nvPr>
        </p:nvSpPr>
        <p:spPr bwMode="gray">
          <a:xfrm>
            <a:off x="327025" y="3179763"/>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Clr>
                <a:schemeClr val="tx2"/>
              </a:buClr>
              <a:buFontTx/>
              <a:buNone/>
            </a:pPr>
            <a:fld id="{7F8A6D52-D4DE-422E-9E70-D0E7D8291ED2}" type="datetime'''''''''''''''''''''''''''''''0'''''''''">
              <a:rPr lang="en-US" altLang="en-US" sz="1000"/>
              <a:pPr algn="r" eaLnBrk="1" hangingPunct="1">
                <a:spcBef>
                  <a:spcPct val="0"/>
                </a:spcBef>
                <a:buClr>
                  <a:schemeClr val="tx2"/>
                </a:buClr>
                <a:buFontTx/>
                <a:buNone/>
              </a:pPr>
              <a:t>0</a:t>
            </a:fld>
            <a:endParaRPr lang="en-US" altLang="en-US" sz="1000"/>
          </a:p>
        </p:txBody>
      </p:sp>
      <p:sp>
        <p:nvSpPr>
          <p:cNvPr id="52408" name="Rectangle 185"/>
          <p:cNvSpPr>
            <a:spLocks noChangeArrowheads="1"/>
          </p:cNvSpPr>
          <p:nvPr>
            <p:custDataLst>
              <p:tags r:id="rId182"/>
            </p:custDataLst>
          </p:nvPr>
        </p:nvSpPr>
        <p:spPr bwMode="auto">
          <a:xfrm>
            <a:off x="1546225" y="3373438"/>
            <a:ext cx="69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0000"/>
              </a:lnSpc>
              <a:spcBef>
                <a:spcPct val="0"/>
              </a:spcBef>
              <a:buClr>
                <a:schemeClr val="tx2"/>
              </a:buClr>
              <a:buFontTx/>
              <a:buNone/>
            </a:pPr>
            <a:fld id="{5D18832C-FCF7-474B-A6BB-B50C8C6EB7F1}" type="datetime'''''''5'''''''''''''''''''''''''''''''''''">
              <a:rPr lang="en-US" altLang="en-US" sz="1000">
                <a:cs typeface="Arial" pitchFamily="34" charset="0"/>
              </a:rPr>
              <a:pPr algn="ctr" eaLnBrk="1" hangingPunct="1">
                <a:lnSpc>
                  <a:spcPct val="90000"/>
                </a:lnSpc>
                <a:spcBef>
                  <a:spcPct val="0"/>
                </a:spcBef>
                <a:buClr>
                  <a:schemeClr val="tx2"/>
                </a:buClr>
                <a:buFontTx/>
                <a:buNone/>
              </a:pPr>
              <a:t>5</a:t>
            </a:fld>
            <a:endParaRPr lang="en-US" altLang="en-US" sz="1000">
              <a:cs typeface="Arial" pitchFamily="34" charset="0"/>
            </a:endParaRPr>
          </a:p>
        </p:txBody>
      </p:sp>
      <p:sp>
        <p:nvSpPr>
          <p:cNvPr id="52409" name="Rectangle 186"/>
          <p:cNvSpPr>
            <a:spLocks noChangeArrowheads="1"/>
          </p:cNvSpPr>
          <p:nvPr>
            <p:custDataLst>
              <p:tags r:id="rId183"/>
            </p:custDataLst>
          </p:nvPr>
        </p:nvSpPr>
        <p:spPr bwMode="auto">
          <a:xfrm>
            <a:off x="8667750" y="3373438"/>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0000"/>
              </a:lnSpc>
              <a:spcBef>
                <a:spcPct val="0"/>
              </a:spcBef>
              <a:buClr>
                <a:schemeClr val="tx2"/>
              </a:buClr>
              <a:buFontTx/>
              <a:buNone/>
            </a:pPr>
            <a:fld id="{C299D2F5-F82F-4F98-9B2B-16D18B445553}" type="datetime'''''''''''3''''8'''''''''''''''''''''''''">
              <a:rPr lang="en-US" altLang="en-US" sz="1000">
                <a:cs typeface="Arial" pitchFamily="34" charset="0"/>
              </a:rPr>
              <a:pPr algn="ctr" eaLnBrk="1" hangingPunct="1">
                <a:lnSpc>
                  <a:spcPct val="90000"/>
                </a:lnSpc>
                <a:spcBef>
                  <a:spcPct val="0"/>
                </a:spcBef>
                <a:buClr>
                  <a:schemeClr val="tx2"/>
                </a:buClr>
                <a:buFontTx/>
                <a:buNone/>
              </a:pPr>
              <a:t>38</a:t>
            </a:fld>
            <a:endParaRPr lang="en-US" altLang="en-US" sz="1000">
              <a:cs typeface="Arial" pitchFamily="34" charset="0"/>
            </a:endParaRPr>
          </a:p>
        </p:txBody>
      </p:sp>
      <p:sp>
        <p:nvSpPr>
          <p:cNvPr id="52410" name="Rectangle 187"/>
          <p:cNvSpPr>
            <a:spLocks noChangeArrowheads="1"/>
          </p:cNvSpPr>
          <p:nvPr>
            <p:custDataLst>
              <p:tags r:id="rId184"/>
            </p:custDataLst>
          </p:nvPr>
        </p:nvSpPr>
        <p:spPr bwMode="auto">
          <a:xfrm>
            <a:off x="8016875" y="3373438"/>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0000"/>
              </a:lnSpc>
              <a:spcBef>
                <a:spcPct val="0"/>
              </a:spcBef>
              <a:buClr>
                <a:schemeClr val="tx2"/>
              </a:buClr>
              <a:buFontTx/>
              <a:buNone/>
            </a:pPr>
            <a:fld id="{55DA3E96-FBC9-4E38-8B48-2B7C5F494FA9}" type="datetime'''''''''''''''3''''''''''''5'''''''''''''''''''''''''">
              <a:rPr lang="en-US" altLang="en-US" sz="1000">
                <a:cs typeface="Arial" pitchFamily="34" charset="0"/>
              </a:rPr>
              <a:pPr algn="ctr" eaLnBrk="1" hangingPunct="1">
                <a:lnSpc>
                  <a:spcPct val="90000"/>
                </a:lnSpc>
                <a:spcBef>
                  <a:spcPct val="0"/>
                </a:spcBef>
                <a:buClr>
                  <a:schemeClr val="tx2"/>
                </a:buClr>
                <a:buFontTx/>
                <a:buNone/>
              </a:pPr>
              <a:t>35</a:t>
            </a:fld>
            <a:endParaRPr lang="en-US" altLang="en-US" sz="1000">
              <a:cs typeface="Arial" pitchFamily="34" charset="0"/>
            </a:endParaRPr>
          </a:p>
        </p:txBody>
      </p:sp>
      <p:sp>
        <p:nvSpPr>
          <p:cNvPr id="52411" name="Rectangle 188"/>
          <p:cNvSpPr>
            <a:spLocks noChangeArrowheads="1"/>
          </p:cNvSpPr>
          <p:nvPr>
            <p:custDataLst>
              <p:tags r:id="rId185"/>
            </p:custDataLst>
          </p:nvPr>
        </p:nvSpPr>
        <p:spPr bwMode="auto">
          <a:xfrm>
            <a:off x="6932613" y="3373438"/>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0000"/>
              </a:lnSpc>
              <a:spcBef>
                <a:spcPct val="0"/>
              </a:spcBef>
              <a:buClr>
                <a:schemeClr val="tx2"/>
              </a:buClr>
              <a:buFontTx/>
              <a:buNone/>
            </a:pPr>
            <a:fld id="{AF554C6C-4600-495D-BEF0-F5F85419C2E1}" type="datetime'''''''''''''''''3''''''''''''''''''''''0'''''''''''''''">
              <a:rPr lang="en-US" altLang="en-US" sz="1000">
                <a:cs typeface="Arial" pitchFamily="34" charset="0"/>
              </a:rPr>
              <a:pPr algn="ctr" eaLnBrk="1" hangingPunct="1">
                <a:lnSpc>
                  <a:spcPct val="90000"/>
                </a:lnSpc>
                <a:spcBef>
                  <a:spcPct val="0"/>
                </a:spcBef>
                <a:buClr>
                  <a:schemeClr val="tx2"/>
                </a:buClr>
                <a:buFontTx/>
                <a:buNone/>
              </a:pPr>
              <a:t>30</a:t>
            </a:fld>
            <a:endParaRPr lang="en-US" altLang="en-US" sz="1000">
              <a:cs typeface="Arial" pitchFamily="34" charset="0"/>
            </a:endParaRPr>
          </a:p>
        </p:txBody>
      </p:sp>
      <p:sp>
        <p:nvSpPr>
          <p:cNvPr id="52412" name="Rectangle 189"/>
          <p:cNvSpPr>
            <a:spLocks noChangeArrowheads="1"/>
          </p:cNvSpPr>
          <p:nvPr>
            <p:custDataLst>
              <p:tags r:id="rId186"/>
            </p:custDataLst>
          </p:nvPr>
        </p:nvSpPr>
        <p:spPr bwMode="auto">
          <a:xfrm>
            <a:off x="5848350" y="3373438"/>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0000"/>
              </a:lnSpc>
              <a:spcBef>
                <a:spcPct val="0"/>
              </a:spcBef>
              <a:buClr>
                <a:schemeClr val="tx2"/>
              </a:buClr>
              <a:buFontTx/>
              <a:buNone/>
            </a:pPr>
            <a:fld id="{20FB1AAF-8ED4-4C7C-81B7-37D4B7A4D7D0}" type="datetime'''''2''''''''''''5'''''''''''''''''''''''">
              <a:rPr lang="en-US" altLang="en-US" sz="1000">
                <a:cs typeface="Arial" pitchFamily="34" charset="0"/>
              </a:rPr>
              <a:pPr algn="ctr" eaLnBrk="1" hangingPunct="1">
                <a:lnSpc>
                  <a:spcPct val="90000"/>
                </a:lnSpc>
                <a:spcBef>
                  <a:spcPct val="0"/>
                </a:spcBef>
                <a:buClr>
                  <a:schemeClr val="tx2"/>
                </a:buClr>
                <a:buFontTx/>
                <a:buNone/>
              </a:pPr>
              <a:t>25</a:t>
            </a:fld>
            <a:endParaRPr lang="en-US" altLang="en-US" sz="1000">
              <a:cs typeface="Arial" pitchFamily="34" charset="0"/>
            </a:endParaRPr>
          </a:p>
        </p:txBody>
      </p:sp>
      <p:sp>
        <p:nvSpPr>
          <p:cNvPr id="52413" name="Rectangle 190"/>
          <p:cNvSpPr>
            <a:spLocks noChangeArrowheads="1"/>
          </p:cNvSpPr>
          <p:nvPr>
            <p:custDataLst>
              <p:tags r:id="rId187"/>
            </p:custDataLst>
          </p:nvPr>
        </p:nvSpPr>
        <p:spPr bwMode="auto">
          <a:xfrm>
            <a:off x="4764088" y="3373438"/>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0000"/>
              </a:lnSpc>
              <a:spcBef>
                <a:spcPct val="0"/>
              </a:spcBef>
              <a:buClr>
                <a:schemeClr val="tx2"/>
              </a:buClr>
              <a:buFontTx/>
              <a:buNone/>
            </a:pPr>
            <a:fld id="{A934CBCC-8DA4-417E-B07B-6643F761EDD3}" type="datetime'''''''''''''''''''''''2''''''''''''''''''''''''''''0'">
              <a:rPr lang="en-US" altLang="en-US" sz="1000">
                <a:cs typeface="Arial" pitchFamily="34" charset="0"/>
              </a:rPr>
              <a:pPr algn="ctr" eaLnBrk="1" hangingPunct="1">
                <a:lnSpc>
                  <a:spcPct val="90000"/>
                </a:lnSpc>
                <a:spcBef>
                  <a:spcPct val="0"/>
                </a:spcBef>
                <a:buClr>
                  <a:schemeClr val="tx2"/>
                </a:buClr>
                <a:buFontTx/>
                <a:buNone/>
              </a:pPr>
              <a:t>20</a:t>
            </a:fld>
            <a:endParaRPr lang="en-US" altLang="en-US" sz="1000">
              <a:cs typeface="Arial" pitchFamily="34" charset="0"/>
            </a:endParaRPr>
          </a:p>
        </p:txBody>
      </p:sp>
      <p:sp>
        <p:nvSpPr>
          <p:cNvPr id="52414" name="Rectangle 191"/>
          <p:cNvSpPr>
            <a:spLocks noChangeArrowheads="1"/>
          </p:cNvSpPr>
          <p:nvPr>
            <p:custDataLst>
              <p:tags r:id="rId188"/>
            </p:custDataLst>
          </p:nvPr>
        </p:nvSpPr>
        <p:spPr bwMode="auto">
          <a:xfrm>
            <a:off x="3679825" y="3373438"/>
            <a:ext cx="1397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0000"/>
              </a:lnSpc>
              <a:spcBef>
                <a:spcPct val="0"/>
              </a:spcBef>
              <a:buClr>
                <a:schemeClr val="tx2"/>
              </a:buClr>
              <a:buFontTx/>
              <a:buNone/>
            </a:pPr>
            <a:fld id="{701FCCE6-815B-418F-A524-C660492E8A55}" type="datetime'1''''''5'''''''''''''''''''''''''''''''''''''''''''''''''">
              <a:rPr lang="en-US" altLang="en-US" sz="1000">
                <a:cs typeface="Arial" pitchFamily="34" charset="0"/>
              </a:rPr>
              <a:pPr algn="ctr" eaLnBrk="1" hangingPunct="1">
                <a:lnSpc>
                  <a:spcPct val="90000"/>
                </a:lnSpc>
                <a:spcBef>
                  <a:spcPct val="0"/>
                </a:spcBef>
                <a:buClr>
                  <a:schemeClr val="tx2"/>
                </a:buClr>
                <a:buFontTx/>
                <a:buNone/>
              </a:pPr>
              <a:t>15</a:t>
            </a:fld>
            <a:endParaRPr lang="en-US" altLang="en-US" sz="1000">
              <a:cs typeface="Arial" pitchFamily="34" charset="0"/>
            </a:endParaRPr>
          </a:p>
        </p:txBody>
      </p:sp>
      <p:grpSp>
        <p:nvGrpSpPr>
          <p:cNvPr id="52415" name="Group 194"/>
          <p:cNvGrpSpPr>
            <a:grpSpLocks/>
          </p:cNvGrpSpPr>
          <p:nvPr>
            <p:custDataLst>
              <p:tags r:id="rId189"/>
            </p:custDataLst>
          </p:nvPr>
        </p:nvGrpSpPr>
        <p:grpSpPr bwMode="auto">
          <a:xfrm>
            <a:off x="266700" y="1136650"/>
            <a:ext cx="8477250" cy="4838700"/>
            <a:chOff x="168" y="429"/>
            <a:chExt cx="5340" cy="3410"/>
          </a:xfrm>
        </p:grpSpPr>
        <p:sp>
          <p:nvSpPr>
            <p:cNvPr id="52418" name="Rectangle 195"/>
            <p:cNvSpPr>
              <a:spLocks noChangeArrowheads="1"/>
            </p:cNvSpPr>
            <p:nvPr>
              <p:custDataLst>
                <p:tags r:id="rId191"/>
              </p:custDataLst>
            </p:nvPr>
          </p:nvSpPr>
          <p:spPr bwMode="gray">
            <a:xfrm>
              <a:off x="168" y="447"/>
              <a:ext cx="128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b="1"/>
                <a:t>Abatement cost</a:t>
              </a:r>
            </a:p>
            <a:p>
              <a:pPr eaLnBrk="1" hangingPunct="1">
                <a:spcBef>
                  <a:spcPct val="0"/>
                </a:spcBef>
                <a:buClr>
                  <a:schemeClr val="tx2"/>
                </a:buClr>
                <a:buFontTx/>
                <a:buNone/>
              </a:pPr>
              <a:r>
                <a:rPr lang="en-US" altLang="ja-JP" sz="1200"/>
                <a:t>€ per tCO</a:t>
              </a:r>
              <a:r>
                <a:rPr lang="en-US" altLang="ja-JP" sz="1200" baseline="-25000"/>
                <a:t>2</a:t>
              </a:r>
              <a:r>
                <a:rPr lang="en-US" altLang="ja-JP" sz="1200"/>
                <a:t>e</a:t>
              </a:r>
              <a:endParaRPr lang="en-US" altLang="en-US" sz="1200"/>
            </a:p>
          </p:txBody>
        </p:sp>
        <p:sp>
          <p:nvSpPr>
            <p:cNvPr id="52419" name="Rectangle 196"/>
            <p:cNvSpPr>
              <a:spLocks noChangeArrowheads="1"/>
            </p:cNvSpPr>
            <p:nvPr>
              <p:custDataLst>
                <p:tags r:id="rId192"/>
              </p:custDataLst>
            </p:nvPr>
          </p:nvSpPr>
          <p:spPr bwMode="gray">
            <a:xfrm>
              <a:off x="384" y="3709"/>
              <a:ext cx="1963"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Lighting – switch incandescent to LED (residential)</a:t>
              </a:r>
            </a:p>
          </p:txBody>
        </p:sp>
        <p:sp>
          <p:nvSpPr>
            <p:cNvPr id="52420" name="Rectangle 197"/>
            <p:cNvSpPr>
              <a:spLocks noChangeArrowheads="1"/>
            </p:cNvSpPr>
            <p:nvPr>
              <p:custDataLst>
                <p:tags r:id="rId193"/>
              </p:custDataLst>
            </p:nvPr>
          </p:nvSpPr>
          <p:spPr bwMode="gray">
            <a:xfrm>
              <a:off x="707" y="3344"/>
              <a:ext cx="124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Cropland nutrient management</a:t>
              </a:r>
            </a:p>
          </p:txBody>
        </p:sp>
        <p:sp>
          <p:nvSpPr>
            <p:cNvPr id="52421" name="Rectangle 198"/>
            <p:cNvSpPr>
              <a:spLocks noChangeArrowheads="1"/>
            </p:cNvSpPr>
            <p:nvPr>
              <p:custDataLst>
                <p:tags r:id="rId194"/>
              </p:custDataLst>
            </p:nvPr>
          </p:nvSpPr>
          <p:spPr bwMode="gray">
            <a:xfrm>
              <a:off x="763" y="1343"/>
              <a:ext cx="99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Tillage and residue mgmt</a:t>
              </a:r>
            </a:p>
          </p:txBody>
        </p:sp>
        <p:sp>
          <p:nvSpPr>
            <p:cNvPr id="52422" name="Rectangle 199"/>
            <p:cNvSpPr>
              <a:spLocks noChangeArrowheads="1"/>
            </p:cNvSpPr>
            <p:nvPr>
              <p:custDataLst>
                <p:tags r:id="rId195"/>
              </p:custDataLst>
            </p:nvPr>
          </p:nvSpPr>
          <p:spPr bwMode="gray">
            <a:xfrm>
              <a:off x="1816" y="2753"/>
              <a:ext cx="88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1</a:t>
              </a:r>
              <a:r>
                <a:rPr lang="en-US" altLang="en-US" sz="1200" baseline="30000"/>
                <a:t>st</a:t>
              </a:r>
              <a:r>
                <a:rPr lang="en-US" altLang="en-US" sz="1200"/>
                <a:t> generation biofuels </a:t>
              </a:r>
            </a:p>
          </p:txBody>
        </p:sp>
        <p:sp>
          <p:nvSpPr>
            <p:cNvPr id="52423" name="Rectangle 200"/>
            <p:cNvSpPr>
              <a:spLocks noChangeArrowheads="1"/>
            </p:cNvSpPr>
            <p:nvPr>
              <p:custDataLst>
                <p:tags r:id="rId196"/>
              </p:custDataLst>
            </p:nvPr>
          </p:nvSpPr>
          <p:spPr bwMode="gray">
            <a:xfrm>
              <a:off x="1012" y="3226"/>
              <a:ext cx="115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Clinker substitution by fly ash</a:t>
              </a:r>
            </a:p>
          </p:txBody>
        </p:sp>
        <p:sp>
          <p:nvSpPr>
            <p:cNvPr id="52424" name="Rectangle 201"/>
            <p:cNvSpPr>
              <a:spLocks noChangeArrowheads="1"/>
            </p:cNvSpPr>
            <p:nvPr>
              <p:custDataLst>
                <p:tags r:id="rId197"/>
              </p:custDataLst>
            </p:nvPr>
          </p:nvSpPr>
          <p:spPr bwMode="gray">
            <a:xfrm>
              <a:off x="1229" y="3103"/>
              <a:ext cx="104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Electricity from landfill gas</a:t>
              </a:r>
            </a:p>
          </p:txBody>
        </p:sp>
        <p:sp>
          <p:nvSpPr>
            <p:cNvPr id="52425" name="Rectangle 202"/>
            <p:cNvSpPr>
              <a:spLocks noChangeArrowheads="1"/>
            </p:cNvSpPr>
            <p:nvPr>
              <p:custDataLst>
                <p:tags r:id="rId198"/>
              </p:custDataLst>
            </p:nvPr>
          </p:nvSpPr>
          <p:spPr bwMode="gray">
            <a:xfrm>
              <a:off x="1859" y="2629"/>
              <a:ext cx="46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Small hydro</a:t>
              </a:r>
            </a:p>
          </p:txBody>
        </p:sp>
        <p:sp>
          <p:nvSpPr>
            <p:cNvPr id="52426" name="Rectangle 203"/>
            <p:cNvSpPr>
              <a:spLocks noChangeArrowheads="1"/>
            </p:cNvSpPr>
            <p:nvPr>
              <p:custDataLst>
                <p:tags r:id="rId199"/>
              </p:custDataLst>
            </p:nvPr>
          </p:nvSpPr>
          <p:spPr bwMode="gray">
            <a:xfrm>
              <a:off x="2116" y="2516"/>
              <a:ext cx="18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Reduced slash and burn agriculture conversion</a:t>
              </a:r>
            </a:p>
          </p:txBody>
        </p:sp>
        <p:sp>
          <p:nvSpPr>
            <p:cNvPr id="52427" name="Rectangle 204"/>
            <p:cNvSpPr>
              <a:spLocks noChangeArrowheads="1"/>
            </p:cNvSpPr>
            <p:nvPr>
              <p:custDataLst>
                <p:tags r:id="rId200"/>
              </p:custDataLst>
            </p:nvPr>
          </p:nvSpPr>
          <p:spPr bwMode="gray">
            <a:xfrm>
              <a:off x="2356" y="2403"/>
              <a:ext cx="196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Reduced pastureland conversion</a:t>
              </a:r>
            </a:p>
          </p:txBody>
        </p:sp>
        <p:sp>
          <p:nvSpPr>
            <p:cNvPr id="52428" name="Rectangle 205"/>
            <p:cNvSpPr>
              <a:spLocks noChangeArrowheads="1"/>
            </p:cNvSpPr>
            <p:nvPr>
              <p:custDataLst>
                <p:tags r:id="rId201"/>
              </p:custDataLst>
            </p:nvPr>
          </p:nvSpPr>
          <p:spPr bwMode="gray">
            <a:xfrm>
              <a:off x="2560" y="2287"/>
              <a:ext cx="98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Grassland management</a:t>
              </a:r>
            </a:p>
          </p:txBody>
        </p:sp>
        <p:sp>
          <p:nvSpPr>
            <p:cNvPr id="52429" name="Rectangle 206"/>
            <p:cNvSpPr>
              <a:spLocks noChangeArrowheads="1"/>
            </p:cNvSpPr>
            <p:nvPr>
              <p:custDataLst>
                <p:tags r:id="rId202"/>
              </p:custDataLst>
            </p:nvPr>
          </p:nvSpPr>
          <p:spPr bwMode="gray">
            <a:xfrm>
              <a:off x="2774" y="2050"/>
              <a:ext cx="91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Organic soil restoration</a:t>
              </a:r>
            </a:p>
          </p:txBody>
        </p:sp>
        <p:sp>
          <p:nvSpPr>
            <p:cNvPr id="52430" name="Rectangle 207"/>
            <p:cNvSpPr>
              <a:spLocks noChangeArrowheads="1"/>
            </p:cNvSpPr>
            <p:nvPr>
              <p:custDataLst>
                <p:tags r:id="rId203"/>
              </p:custDataLst>
            </p:nvPr>
          </p:nvSpPr>
          <p:spPr bwMode="gray">
            <a:xfrm>
              <a:off x="1968" y="1185"/>
              <a:ext cx="124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Pastureland afforestation</a:t>
              </a:r>
            </a:p>
          </p:txBody>
        </p:sp>
        <p:sp>
          <p:nvSpPr>
            <p:cNvPr id="52431" name="Rectangle 208"/>
            <p:cNvSpPr>
              <a:spLocks noChangeArrowheads="1"/>
            </p:cNvSpPr>
            <p:nvPr>
              <p:custDataLst>
                <p:tags r:id="rId204"/>
              </p:custDataLst>
            </p:nvPr>
          </p:nvSpPr>
          <p:spPr bwMode="gray">
            <a:xfrm>
              <a:off x="2808" y="1102"/>
              <a:ext cx="30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Nuclear</a:t>
              </a:r>
            </a:p>
          </p:txBody>
        </p:sp>
        <p:sp>
          <p:nvSpPr>
            <p:cNvPr id="52432" name="Rectangle 209"/>
            <p:cNvSpPr>
              <a:spLocks noChangeArrowheads="1"/>
            </p:cNvSpPr>
            <p:nvPr>
              <p:custDataLst>
                <p:tags r:id="rId205"/>
              </p:custDataLst>
            </p:nvPr>
          </p:nvSpPr>
          <p:spPr bwMode="gray">
            <a:xfrm>
              <a:off x="2342" y="981"/>
              <a:ext cx="116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Degraded forest reforestation</a:t>
              </a:r>
            </a:p>
          </p:txBody>
        </p:sp>
        <p:sp>
          <p:nvSpPr>
            <p:cNvPr id="52433" name="Rectangle 210"/>
            <p:cNvSpPr>
              <a:spLocks noChangeArrowheads="1"/>
            </p:cNvSpPr>
            <p:nvPr>
              <p:custDataLst>
                <p:tags r:id="rId206"/>
              </p:custDataLst>
            </p:nvPr>
          </p:nvSpPr>
          <p:spPr bwMode="gray">
            <a:xfrm>
              <a:off x="3941" y="979"/>
              <a:ext cx="788"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85000"/>
                </a:lnSpc>
                <a:spcBef>
                  <a:spcPct val="0"/>
                </a:spcBef>
                <a:buClr>
                  <a:schemeClr val="tx2"/>
                </a:buClr>
                <a:buFontTx/>
                <a:buNone/>
              </a:pPr>
              <a:r>
                <a:rPr lang="en-US" altLang="en-US" sz="1200"/>
                <a:t>Reduced intensive agriculture conversion</a:t>
              </a:r>
            </a:p>
          </p:txBody>
        </p:sp>
        <p:sp>
          <p:nvSpPr>
            <p:cNvPr id="52434" name="Rectangle 211"/>
            <p:cNvSpPr>
              <a:spLocks noChangeArrowheads="1"/>
            </p:cNvSpPr>
            <p:nvPr>
              <p:custDataLst>
                <p:tags r:id="rId207"/>
              </p:custDataLst>
            </p:nvPr>
          </p:nvSpPr>
          <p:spPr bwMode="gray">
            <a:xfrm>
              <a:off x="4177" y="753"/>
              <a:ext cx="751"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85000"/>
                </a:lnSpc>
                <a:spcBef>
                  <a:spcPct val="0"/>
                </a:spcBef>
                <a:buClr>
                  <a:schemeClr val="tx2"/>
                </a:buClr>
                <a:buFontTx/>
                <a:buNone/>
              </a:pPr>
              <a:r>
                <a:rPr lang="en-US" altLang="en-US" sz="1200"/>
                <a:t>Coal CCS new build</a:t>
              </a:r>
            </a:p>
          </p:txBody>
        </p:sp>
        <p:sp>
          <p:nvSpPr>
            <p:cNvPr id="52435" name="Rectangle 212"/>
            <p:cNvSpPr>
              <a:spLocks noChangeArrowheads="1"/>
            </p:cNvSpPr>
            <p:nvPr>
              <p:custDataLst>
                <p:tags r:id="rId208"/>
              </p:custDataLst>
            </p:nvPr>
          </p:nvSpPr>
          <p:spPr bwMode="gray">
            <a:xfrm>
              <a:off x="4018" y="646"/>
              <a:ext cx="111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85000"/>
                </a:lnSpc>
                <a:spcBef>
                  <a:spcPct val="0"/>
                </a:spcBef>
                <a:buClr>
                  <a:schemeClr val="tx2"/>
                </a:buClr>
                <a:buFontTx/>
                <a:buNone/>
              </a:pPr>
              <a:r>
                <a:rPr lang="en-US" altLang="en-US" sz="1200"/>
                <a:t>Iron and steel CCS new build</a:t>
              </a:r>
            </a:p>
          </p:txBody>
        </p:sp>
        <p:sp>
          <p:nvSpPr>
            <p:cNvPr id="52436" name="Rectangle 213"/>
            <p:cNvSpPr>
              <a:spLocks noChangeArrowheads="1"/>
            </p:cNvSpPr>
            <p:nvPr>
              <p:custDataLst>
                <p:tags r:id="rId209"/>
              </p:custDataLst>
            </p:nvPr>
          </p:nvSpPr>
          <p:spPr bwMode="gray">
            <a:xfrm>
              <a:off x="605" y="3487"/>
              <a:ext cx="136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Motor systems efficiency</a:t>
              </a:r>
            </a:p>
          </p:txBody>
        </p:sp>
        <p:sp>
          <p:nvSpPr>
            <p:cNvPr id="52437" name="Rectangle 214"/>
            <p:cNvSpPr>
              <a:spLocks noChangeArrowheads="1"/>
            </p:cNvSpPr>
            <p:nvPr>
              <p:custDataLst>
                <p:tags r:id="rId210"/>
              </p:custDataLst>
            </p:nvPr>
          </p:nvSpPr>
          <p:spPr bwMode="gray">
            <a:xfrm>
              <a:off x="1741" y="2878"/>
              <a:ext cx="7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Rice management</a:t>
              </a:r>
            </a:p>
          </p:txBody>
        </p:sp>
        <p:sp>
          <p:nvSpPr>
            <p:cNvPr id="52438" name="Rectangle 215"/>
            <p:cNvSpPr>
              <a:spLocks noChangeArrowheads="1"/>
            </p:cNvSpPr>
            <p:nvPr>
              <p:custDataLst>
                <p:tags r:id="rId211"/>
              </p:custDataLst>
            </p:nvPr>
          </p:nvSpPr>
          <p:spPr bwMode="gray">
            <a:xfrm>
              <a:off x="942" y="1625"/>
              <a:ext cx="58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Cars full hybrid</a:t>
              </a:r>
            </a:p>
          </p:txBody>
        </p:sp>
        <p:sp>
          <p:nvSpPr>
            <p:cNvPr id="52439" name="Rectangle 216"/>
            <p:cNvSpPr>
              <a:spLocks noChangeArrowheads="1"/>
            </p:cNvSpPr>
            <p:nvPr>
              <p:custDataLst>
                <p:tags r:id="rId212"/>
              </p:custDataLst>
            </p:nvPr>
          </p:nvSpPr>
          <p:spPr bwMode="gray">
            <a:xfrm>
              <a:off x="3981" y="429"/>
              <a:ext cx="139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85000"/>
                </a:lnSpc>
                <a:spcBef>
                  <a:spcPct val="0"/>
                </a:spcBef>
                <a:buClr>
                  <a:schemeClr val="tx2"/>
                </a:buClr>
                <a:buFontTx/>
                <a:buNone/>
              </a:pPr>
              <a:r>
                <a:rPr lang="en-US" altLang="en-US" sz="1200"/>
                <a:t>Gas plant CCS retrofit</a:t>
              </a:r>
            </a:p>
          </p:txBody>
        </p:sp>
        <p:sp>
          <p:nvSpPr>
            <p:cNvPr id="52440" name="Rectangle 217"/>
            <p:cNvSpPr>
              <a:spLocks noChangeArrowheads="1"/>
            </p:cNvSpPr>
            <p:nvPr>
              <p:custDataLst>
                <p:tags r:id="rId213"/>
              </p:custDataLst>
            </p:nvPr>
          </p:nvSpPr>
          <p:spPr bwMode="gray">
            <a:xfrm>
              <a:off x="4017" y="1360"/>
              <a:ext cx="331"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85000"/>
                </a:lnSpc>
                <a:spcBef>
                  <a:spcPct val="0"/>
                </a:spcBef>
                <a:buClr>
                  <a:schemeClr val="tx2"/>
                </a:buClr>
                <a:buFontTx/>
                <a:buNone/>
              </a:pPr>
              <a:r>
                <a:rPr lang="en-US" altLang="en-US" sz="1200"/>
                <a:t>Solar PV</a:t>
              </a:r>
            </a:p>
          </p:txBody>
        </p:sp>
        <p:sp>
          <p:nvSpPr>
            <p:cNvPr id="52441" name="Freeform 218"/>
            <p:cNvSpPr>
              <a:spLocks/>
            </p:cNvSpPr>
            <p:nvPr>
              <p:custDataLst>
                <p:tags r:id="rId214"/>
              </p:custDataLst>
            </p:nvPr>
          </p:nvSpPr>
          <p:spPr bwMode="gray">
            <a:xfrm>
              <a:off x="704" y="1411"/>
              <a:ext cx="43" cy="547"/>
            </a:xfrm>
            <a:custGeom>
              <a:avLst/>
              <a:gdLst>
                <a:gd name="T0" fmla="*/ 0 w 56"/>
                <a:gd name="T1" fmla="*/ 147414 h 135"/>
                <a:gd name="T2" fmla="*/ 0 w 56"/>
                <a:gd name="T3" fmla="*/ 0 h 135"/>
                <a:gd name="T4" fmla="*/ 15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42" name="Freeform 219"/>
            <p:cNvSpPr>
              <a:spLocks/>
            </p:cNvSpPr>
            <p:nvPr>
              <p:custDataLst>
                <p:tags r:id="rId215"/>
              </p:custDataLst>
            </p:nvPr>
          </p:nvSpPr>
          <p:spPr bwMode="gray">
            <a:xfrm flipV="1">
              <a:off x="950" y="2290"/>
              <a:ext cx="40" cy="1005"/>
            </a:xfrm>
            <a:custGeom>
              <a:avLst/>
              <a:gdLst>
                <a:gd name="T0" fmla="*/ 0 w 56"/>
                <a:gd name="T1" fmla="*/ 3086824 h 135"/>
                <a:gd name="T2" fmla="*/ 0 w 56"/>
                <a:gd name="T3" fmla="*/ 0 h 135"/>
                <a:gd name="T4" fmla="*/ 11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43" name="Freeform 220"/>
            <p:cNvSpPr>
              <a:spLocks/>
            </p:cNvSpPr>
            <p:nvPr>
              <p:custDataLst>
                <p:tags r:id="rId216"/>
              </p:custDataLst>
            </p:nvPr>
          </p:nvSpPr>
          <p:spPr bwMode="gray">
            <a:xfrm flipV="1">
              <a:off x="325" y="3585"/>
              <a:ext cx="47" cy="186"/>
            </a:xfrm>
            <a:custGeom>
              <a:avLst/>
              <a:gdLst>
                <a:gd name="T0" fmla="*/ 0 w 56"/>
                <a:gd name="T1" fmla="*/ 670 h 135"/>
                <a:gd name="T2" fmla="*/ 0 w 56"/>
                <a:gd name="T3" fmla="*/ 0 h 135"/>
                <a:gd name="T4" fmla="*/ 24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44" name="Freeform 221"/>
            <p:cNvSpPr>
              <a:spLocks/>
            </p:cNvSpPr>
            <p:nvPr>
              <p:custDataLst>
                <p:tags r:id="rId217"/>
              </p:custDataLst>
            </p:nvPr>
          </p:nvSpPr>
          <p:spPr bwMode="gray">
            <a:xfrm flipV="1">
              <a:off x="545" y="3123"/>
              <a:ext cx="29" cy="413"/>
            </a:xfrm>
            <a:custGeom>
              <a:avLst/>
              <a:gdLst>
                <a:gd name="T0" fmla="*/ 0 w 56"/>
                <a:gd name="T1" fmla="*/ 36164 h 135"/>
                <a:gd name="T2" fmla="*/ 0 w 56"/>
                <a:gd name="T3" fmla="*/ 0 h 135"/>
                <a:gd name="T4" fmla="*/ 2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45" name="Freeform 222"/>
            <p:cNvSpPr>
              <a:spLocks/>
            </p:cNvSpPr>
            <p:nvPr>
              <p:custDataLst>
                <p:tags r:id="rId218"/>
              </p:custDataLst>
            </p:nvPr>
          </p:nvSpPr>
          <p:spPr bwMode="gray">
            <a:xfrm flipV="1">
              <a:off x="625" y="2783"/>
              <a:ext cx="42" cy="629"/>
            </a:xfrm>
            <a:custGeom>
              <a:avLst/>
              <a:gdLst>
                <a:gd name="T0" fmla="*/ 0 w 56"/>
                <a:gd name="T1" fmla="*/ 296455 h 135"/>
                <a:gd name="T2" fmla="*/ 0 w 56"/>
                <a:gd name="T3" fmla="*/ 0 h 135"/>
                <a:gd name="T4" fmla="*/ 14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46" name="Freeform 223"/>
            <p:cNvSpPr>
              <a:spLocks/>
            </p:cNvSpPr>
            <p:nvPr>
              <p:custDataLst>
                <p:tags r:id="rId219"/>
              </p:custDataLst>
            </p:nvPr>
          </p:nvSpPr>
          <p:spPr bwMode="gray">
            <a:xfrm flipV="1">
              <a:off x="1727" y="1964"/>
              <a:ext cx="58" cy="861"/>
            </a:xfrm>
            <a:custGeom>
              <a:avLst/>
              <a:gdLst>
                <a:gd name="T0" fmla="*/ 0 w 56"/>
                <a:gd name="T1" fmla="*/ 1424477 h 135"/>
                <a:gd name="T2" fmla="*/ 0 w 56"/>
                <a:gd name="T3" fmla="*/ 0 h 135"/>
                <a:gd name="T4" fmla="*/ 66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47" name="Freeform 224"/>
            <p:cNvSpPr>
              <a:spLocks/>
            </p:cNvSpPr>
            <p:nvPr>
              <p:custDataLst>
                <p:tags r:id="rId220"/>
              </p:custDataLst>
            </p:nvPr>
          </p:nvSpPr>
          <p:spPr bwMode="gray">
            <a:xfrm flipV="1">
              <a:off x="1155" y="2121"/>
              <a:ext cx="48" cy="1041"/>
            </a:xfrm>
            <a:custGeom>
              <a:avLst/>
              <a:gdLst>
                <a:gd name="T0" fmla="*/ 0 w 56"/>
                <a:gd name="T1" fmla="*/ 3680475 h 135"/>
                <a:gd name="T2" fmla="*/ 0 w 56"/>
                <a:gd name="T3" fmla="*/ 0 h 135"/>
                <a:gd name="T4" fmla="*/ 26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48" name="Rectangle 225"/>
            <p:cNvSpPr>
              <a:spLocks noChangeArrowheads="1"/>
            </p:cNvSpPr>
            <p:nvPr>
              <p:custDataLst>
                <p:tags r:id="rId221"/>
              </p:custDataLst>
            </p:nvPr>
          </p:nvSpPr>
          <p:spPr bwMode="gray">
            <a:xfrm>
              <a:off x="1184" y="1756"/>
              <a:ext cx="82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Waste recycling</a:t>
              </a:r>
            </a:p>
          </p:txBody>
        </p:sp>
        <p:sp>
          <p:nvSpPr>
            <p:cNvPr id="52449" name="Freeform 226"/>
            <p:cNvSpPr>
              <a:spLocks/>
            </p:cNvSpPr>
            <p:nvPr>
              <p:custDataLst>
                <p:tags r:id="rId222"/>
              </p:custDataLst>
            </p:nvPr>
          </p:nvSpPr>
          <p:spPr bwMode="gray">
            <a:xfrm>
              <a:off x="1115" y="1819"/>
              <a:ext cx="44" cy="152"/>
            </a:xfrm>
            <a:custGeom>
              <a:avLst/>
              <a:gdLst>
                <a:gd name="T0" fmla="*/ 0 w 56"/>
                <a:gd name="T1" fmla="*/ 244 h 135"/>
                <a:gd name="T2" fmla="*/ 0 w 56"/>
                <a:gd name="T3" fmla="*/ 0 h 135"/>
                <a:gd name="T4" fmla="*/ 17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0" name="Freeform 227"/>
            <p:cNvSpPr>
              <a:spLocks/>
            </p:cNvSpPr>
            <p:nvPr>
              <p:custDataLst>
                <p:tags r:id="rId223"/>
              </p:custDataLst>
            </p:nvPr>
          </p:nvSpPr>
          <p:spPr bwMode="gray">
            <a:xfrm flipV="1">
              <a:off x="1664" y="1961"/>
              <a:ext cx="46" cy="976"/>
            </a:xfrm>
            <a:custGeom>
              <a:avLst/>
              <a:gdLst>
                <a:gd name="T0" fmla="*/ 0 w 56"/>
                <a:gd name="T1" fmla="*/ 2666273 h 135"/>
                <a:gd name="T2" fmla="*/ 0 w 56"/>
                <a:gd name="T3" fmla="*/ 0 h 135"/>
                <a:gd name="T4" fmla="*/ 21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1" name="Freeform 228"/>
            <p:cNvSpPr>
              <a:spLocks/>
            </p:cNvSpPr>
            <p:nvPr>
              <p:custDataLst>
                <p:tags r:id="rId224"/>
              </p:custDataLst>
            </p:nvPr>
          </p:nvSpPr>
          <p:spPr bwMode="gray">
            <a:xfrm flipV="1">
              <a:off x="1775" y="1955"/>
              <a:ext cx="57" cy="745"/>
            </a:xfrm>
            <a:custGeom>
              <a:avLst/>
              <a:gdLst>
                <a:gd name="T0" fmla="*/ 0 w 56"/>
                <a:gd name="T1" fmla="*/ 690913 h 135"/>
                <a:gd name="T2" fmla="*/ 0 w 56"/>
                <a:gd name="T3" fmla="*/ 0 h 135"/>
                <a:gd name="T4" fmla="*/ 61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2" name="Freeform 229"/>
            <p:cNvSpPr>
              <a:spLocks/>
            </p:cNvSpPr>
            <p:nvPr>
              <p:custDataLst>
                <p:tags r:id="rId225"/>
              </p:custDataLst>
            </p:nvPr>
          </p:nvSpPr>
          <p:spPr bwMode="gray">
            <a:xfrm flipV="1">
              <a:off x="2037" y="1933"/>
              <a:ext cx="50" cy="634"/>
            </a:xfrm>
            <a:custGeom>
              <a:avLst/>
              <a:gdLst>
                <a:gd name="T0" fmla="*/ 0 w 56"/>
                <a:gd name="T1" fmla="*/ 308354 h 135"/>
                <a:gd name="T2" fmla="*/ 0 w 56"/>
                <a:gd name="T3" fmla="*/ 0 h 135"/>
                <a:gd name="T4" fmla="*/ 32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3" name="Freeform 230"/>
            <p:cNvSpPr>
              <a:spLocks/>
            </p:cNvSpPr>
            <p:nvPr>
              <p:custDataLst>
                <p:tags r:id="rId226"/>
              </p:custDataLst>
            </p:nvPr>
          </p:nvSpPr>
          <p:spPr bwMode="gray">
            <a:xfrm flipV="1">
              <a:off x="2300" y="1932"/>
              <a:ext cx="37" cy="532"/>
            </a:xfrm>
            <a:custGeom>
              <a:avLst/>
              <a:gdLst>
                <a:gd name="T0" fmla="*/ 0 w 56"/>
                <a:gd name="T1" fmla="*/ 128275 h 135"/>
                <a:gd name="T2" fmla="*/ 0 w 56"/>
                <a:gd name="T3" fmla="*/ 0 h 135"/>
                <a:gd name="T4" fmla="*/ 7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4" name="Freeform 231"/>
            <p:cNvSpPr>
              <a:spLocks/>
            </p:cNvSpPr>
            <p:nvPr>
              <p:custDataLst>
                <p:tags r:id="rId227"/>
              </p:custDataLst>
            </p:nvPr>
          </p:nvSpPr>
          <p:spPr bwMode="gray">
            <a:xfrm flipV="1">
              <a:off x="2499" y="1929"/>
              <a:ext cx="37" cy="415"/>
            </a:xfrm>
            <a:custGeom>
              <a:avLst/>
              <a:gdLst>
                <a:gd name="T0" fmla="*/ 0 w 56"/>
                <a:gd name="T1" fmla="*/ 37073 h 135"/>
                <a:gd name="T2" fmla="*/ 0 w 56"/>
                <a:gd name="T3" fmla="*/ 0 h 135"/>
                <a:gd name="T4" fmla="*/ 7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5" name="Freeform 232"/>
            <p:cNvSpPr>
              <a:spLocks/>
            </p:cNvSpPr>
            <p:nvPr>
              <p:custDataLst>
                <p:tags r:id="rId228"/>
              </p:custDataLst>
            </p:nvPr>
          </p:nvSpPr>
          <p:spPr bwMode="gray">
            <a:xfrm flipV="1">
              <a:off x="2637" y="1928"/>
              <a:ext cx="41" cy="302"/>
            </a:xfrm>
            <a:custGeom>
              <a:avLst/>
              <a:gdLst>
                <a:gd name="T0" fmla="*/ 0 w 56"/>
                <a:gd name="T1" fmla="*/ 7566 h 135"/>
                <a:gd name="T2" fmla="*/ 0 w 56"/>
                <a:gd name="T3" fmla="*/ 0 h 135"/>
                <a:gd name="T4" fmla="*/ 12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6" name="Freeform 233"/>
            <p:cNvSpPr>
              <a:spLocks/>
            </p:cNvSpPr>
            <p:nvPr>
              <p:custDataLst>
                <p:tags r:id="rId229"/>
              </p:custDataLst>
            </p:nvPr>
          </p:nvSpPr>
          <p:spPr bwMode="gray">
            <a:xfrm flipH="1">
              <a:off x="3030" y="1267"/>
              <a:ext cx="74" cy="499"/>
            </a:xfrm>
            <a:custGeom>
              <a:avLst/>
              <a:gdLst>
                <a:gd name="T0" fmla="*/ 0 w 56"/>
                <a:gd name="T1" fmla="*/ 93124 h 135"/>
                <a:gd name="T2" fmla="*/ 0 w 56"/>
                <a:gd name="T3" fmla="*/ 0 h 135"/>
                <a:gd name="T4" fmla="*/ 227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7" name="Freeform 234"/>
            <p:cNvSpPr>
              <a:spLocks/>
            </p:cNvSpPr>
            <p:nvPr>
              <p:custDataLst>
                <p:tags r:id="rId230"/>
              </p:custDataLst>
            </p:nvPr>
          </p:nvSpPr>
          <p:spPr bwMode="gray">
            <a:xfrm>
              <a:off x="873" y="1691"/>
              <a:ext cx="44" cy="275"/>
            </a:xfrm>
            <a:custGeom>
              <a:avLst/>
              <a:gdLst>
                <a:gd name="T0" fmla="*/ 0 w 56"/>
                <a:gd name="T1" fmla="*/ 4734 h 135"/>
                <a:gd name="T2" fmla="*/ 0 w 56"/>
                <a:gd name="T3" fmla="*/ 0 h 135"/>
                <a:gd name="T4" fmla="*/ 17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8" name="Freeform 235"/>
            <p:cNvSpPr>
              <a:spLocks/>
            </p:cNvSpPr>
            <p:nvPr>
              <p:custDataLst>
                <p:tags r:id="rId231"/>
              </p:custDataLst>
            </p:nvPr>
          </p:nvSpPr>
          <p:spPr bwMode="gray">
            <a:xfrm flipH="1">
              <a:off x="5405" y="484"/>
              <a:ext cx="32" cy="312"/>
            </a:xfrm>
            <a:custGeom>
              <a:avLst/>
              <a:gdLst>
                <a:gd name="T0" fmla="*/ 0 w 56"/>
                <a:gd name="T1" fmla="*/ 8898 h 135"/>
                <a:gd name="T2" fmla="*/ 0 w 56"/>
                <a:gd name="T3" fmla="*/ 0 h 135"/>
                <a:gd name="T4" fmla="*/ 3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59" name="Freeform 236"/>
            <p:cNvSpPr>
              <a:spLocks/>
            </p:cNvSpPr>
            <p:nvPr>
              <p:custDataLst>
                <p:tags r:id="rId232"/>
              </p:custDataLst>
            </p:nvPr>
          </p:nvSpPr>
          <p:spPr bwMode="gray">
            <a:xfrm flipH="1">
              <a:off x="3418" y="1044"/>
              <a:ext cx="144" cy="681"/>
            </a:xfrm>
            <a:custGeom>
              <a:avLst/>
              <a:gdLst>
                <a:gd name="T0" fmla="*/ 0 w 56"/>
                <a:gd name="T1" fmla="*/ 440935 h 135"/>
                <a:gd name="T2" fmla="*/ 0 w 56"/>
                <a:gd name="T3" fmla="*/ 0 h 135"/>
                <a:gd name="T4" fmla="*/ 6287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60" name="Freeform 237"/>
            <p:cNvSpPr>
              <a:spLocks/>
            </p:cNvSpPr>
            <p:nvPr>
              <p:custDataLst>
                <p:tags r:id="rId233"/>
              </p:custDataLst>
            </p:nvPr>
          </p:nvSpPr>
          <p:spPr bwMode="gray">
            <a:xfrm flipH="1">
              <a:off x="3104" y="1159"/>
              <a:ext cx="122" cy="590"/>
            </a:xfrm>
            <a:custGeom>
              <a:avLst/>
              <a:gdLst>
                <a:gd name="T0" fmla="*/ 0 w 56"/>
                <a:gd name="T1" fmla="*/ 215276 h 135"/>
                <a:gd name="T2" fmla="*/ 0 w 56"/>
                <a:gd name="T3" fmla="*/ 0 h 135"/>
                <a:gd name="T4" fmla="*/ 2754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61" name="Freeform 238"/>
            <p:cNvSpPr>
              <a:spLocks/>
            </p:cNvSpPr>
            <p:nvPr>
              <p:custDataLst>
                <p:tags r:id="rId234"/>
              </p:custDataLst>
            </p:nvPr>
          </p:nvSpPr>
          <p:spPr bwMode="gray">
            <a:xfrm flipH="1">
              <a:off x="4910" y="791"/>
              <a:ext cx="33" cy="464"/>
            </a:xfrm>
            <a:custGeom>
              <a:avLst/>
              <a:gdLst>
                <a:gd name="T0" fmla="*/ 0 w 56"/>
                <a:gd name="T1" fmla="*/ 64761 h 135"/>
                <a:gd name="T2" fmla="*/ 0 w 56"/>
                <a:gd name="T3" fmla="*/ 0 h 135"/>
                <a:gd name="T4" fmla="*/ 4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62" name="Freeform 239"/>
            <p:cNvSpPr>
              <a:spLocks/>
            </p:cNvSpPr>
            <p:nvPr>
              <p:custDataLst>
                <p:tags r:id="rId235"/>
              </p:custDataLst>
            </p:nvPr>
          </p:nvSpPr>
          <p:spPr bwMode="gray">
            <a:xfrm flipH="1">
              <a:off x="5077" y="697"/>
              <a:ext cx="27" cy="411"/>
            </a:xfrm>
            <a:custGeom>
              <a:avLst/>
              <a:gdLst>
                <a:gd name="T0" fmla="*/ 0 w 56"/>
                <a:gd name="T1" fmla="*/ 35303 h 135"/>
                <a:gd name="T2" fmla="*/ 0 w 56"/>
                <a:gd name="T3" fmla="*/ 0 h 135"/>
                <a:gd name="T4" fmla="*/ 1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63" name="Freeform 240"/>
            <p:cNvSpPr>
              <a:spLocks/>
            </p:cNvSpPr>
            <p:nvPr>
              <p:custDataLst>
                <p:tags r:id="rId236"/>
              </p:custDataLst>
            </p:nvPr>
          </p:nvSpPr>
          <p:spPr bwMode="gray">
            <a:xfrm flipH="1">
              <a:off x="3670" y="796"/>
              <a:ext cx="177" cy="877"/>
            </a:xfrm>
            <a:custGeom>
              <a:avLst/>
              <a:gdLst>
                <a:gd name="T0" fmla="*/ 0 w 56"/>
                <a:gd name="T1" fmla="*/ 1561846 h 135"/>
                <a:gd name="T2" fmla="*/ 0 w 56"/>
                <a:gd name="T3" fmla="*/ 0 h 135"/>
                <a:gd name="T4" fmla="*/ 17653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64" name="Rectangle 241"/>
            <p:cNvSpPr>
              <a:spLocks noChangeArrowheads="1"/>
            </p:cNvSpPr>
            <p:nvPr>
              <p:custDataLst>
                <p:tags r:id="rId237"/>
              </p:custDataLst>
            </p:nvPr>
          </p:nvSpPr>
          <p:spPr bwMode="gray">
            <a:xfrm>
              <a:off x="3744" y="1240"/>
              <a:ext cx="96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85000"/>
                </a:lnSpc>
                <a:spcBef>
                  <a:spcPct val="0"/>
                </a:spcBef>
                <a:buClr>
                  <a:schemeClr val="tx2"/>
                </a:buClr>
                <a:buFontTx/>
                <a:buNone/>
              </a:pPr>
              <a:r>
                <a:rPr lang="en-US" altLang="en-US" sz="1200"/>
                <a:t>High penetration wind</a:t>
              </a:r>
            </a:p>
          </p:txBody>
        </p:sp>
        <p:sp>
          <p:nvSpPr>
            <p:cNvPr id="52465" name="Freeform 242"/>
            <p:cNvSpPr>
              <a:spLocks/>
            </p:cNvSpPr>
            <p:nvPr>
              <p:custDataLst>
                <p:tags r:id="rId238"/>
              </p:custDataLst>
            </p:nvPr>
          </p:nvSpPr>
          <p:spPr bwMode="gray">
            <a:xfrm flipH="1">
              <a:off x="4342" y="1415"/>
              <a:ext cx="27" cy="182"/>
            </a:xfrm>
            <a:custGeom>
              <a:avLst/>
              <a:gdLst>
                <a:gd name="T0" fmla="*/ 0 w 56"/>
                <a:gd name="T1" fmla="*/ 600 h 135"/>
                <a:gd name="T2" fmla="*/ 0 w 56"/>
                <a:gd name="T3" fmla="*/ 0 h 135"/>
                <a:gd name="T4" fmla="*/ 1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66" name="Rectangle 243"/>
            <p:cNvSpPr>
              <a:spLocks noChangeArrowheads="1"/>
            </p:cNvSpPr>
            <p:nvPr>
              <p:custDataLst>
                <p:tags r:id="rId239"/>
              </p:custDataLst>
            </p:nvPr>
          </p:nvSpPr>
          <p:spPr bwMode="gray">
            <a:xfrm>
              <a:off x="2784" y="702"/>
              <a:ext cx="85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90000"/>
                </a:lnSpc>
                <a:spcBef>
                  <a:spcPct val="0"/>
                </a:spcBef>
                <a:buClr>
                  <a:schemeClr val="tx2"/>
                </a:buClr>
                <a:buFontTx/>
                <a:buNone/>
              </a:pPr>
              <a:r>
                <a:rPr lang="en-US" altLang="en-US" sz="1200"/>
                <a:t>Low penetration wind</a:t>
              </a:r>
            </a:p>
          </p:txBody>
        </p:sp>
        <p:sp>
          <p:nvSpPr>
            <p:cNvPr id="52467" name="Rectangle 244"/>
            <p:cNvSpPr>
              <a:spLocks noChangeArrowheads="1"/>
            </p:cNvSpPr>
            <p:nvPr>
              <p:custDataLst>
                <p:tags r:id="rId240"/>
              </p:custDataLst>
            </p:nvPr>
          </p:nvSpPr>
          <p:spPr bwMode="gray">
            <a:xfrm>
              <a:off x="443" y="926"/>
              <a:ext cx="122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Residential electronics</a:t>
              </a:r>
            </a:p>
          </p:txBody>
        </p:sp>
        <p:sp>
          <p:nvSpPr>
            <p:cNvPr id="52468" name="Freeform 245"/>
            <p:cNvSpPr>
              <a:spLocks/>
            </p:cNvSpPr>
            <p:nvPr>
              <p:custDataLst>
                <p:tags r:id="rId241"/>
              </p:custDataLst>
            </p:nvPr>
          </p:nvSpPr>
          <p:spPr bwMode="gray">
            <a:xfrm>
              <a:off x="356" y="991"/>
              <a:ext cx="65" cy="959"/>
            </a:xfrm>
            <a:custGeom>
              <a:avLst/>
              <a:gdLst>
                <a:gd name="T0" fmla="*/ 0 w 56"/>
                <a:gd name="T1" fmla="*/ 2441884 h 135"/>
                <a:gd name="T2" fmla="*/ 0 w 56"/>
                <a:gd name="T3" fmla="*/ 0 h 135"/>
                <a:gd name="T4" fmla="*/ 117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69" name="Rectangle 246"/>
            <p:cNvSpPr>
              <a:spLocks noChangeArrowheads="1"/>
            </p:cNvSpPr>
            <p:nvPr>
              <p:custDataLst>
                <p:tags r:id="rId242"/>
              </p:custDataLst>
            </p:nvPr>
          </p:nvSpPr>
          <p:spPr bwMode="gray">
            <a:xfrm>
              <a:off x="592" y="1000"/>
              <a:ext cx="84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Residential appliances</a:t>
              </a:r>
            </a:p>
          </p:txBody>
        </p:sp>
        <p:sp>
          <p:nvSpPr>
            <p:cNvPr id="52470" name="Freeform 247"/>
            <p:cNvSpPr>
              <a:spLocks/>
            </p:cNvSpPr>
            <p:nvPr>
              <p:custDataLst>
                <p:tags r:id="rId243"/>
              </p:custDataLst>
            </p:nvPr>
          </p:nvSpPr>
          <p:spPr bwMode="gray">
            <a:xfrm>
              <a:off x="497" y="1130"/>
              <a:ext cx="64" cy="837"/>
            </a:xfrm>
            <a:custGeom>
              <a:avLst/>
              <a:gdLst>
                <a:gd name="T0" fmla="*/ 0 w 56"/>
                <a:gd name="T1" fmla="*/ 1236689 h 135"/>
                <a:gd name="T2" fmla="*/ 0 w 56"/>
                <a:gd name="T3" fmla="*/ 0 h 135"/>
                <a:gd name="T4" fmla="*/ 109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71" name="Rectangle 248"/>
            <p:cNvSpPr>
              <a:spLocks noChangeArrowheads="1"/>
            </p:cNvSpPr>
            <p:nvPr>
              <p:custDataLst>
                <p:tags r:id="rId244"/>
              </p:custDataLst>
            </p:nvPr>
          </p:nvSpPr>
          <p:spPr bwMode="gray">
            <a:xfrm>
              <a:off x="676" y="1203"/>
              <a:ext cx="120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Retrofit residential HVAC</a:t>
              </a:r>
            </a:p>
          </p:txBody>
        </p:sp>
        <p:sp>
          <p:nvSpPr>
            <p:cNvPr id="52472" name="Freeform 249"/>
            <p:cNvSpPr>
              <a:spLocks/>
            </p:cNvSpPr>
            <p:nvPr>
              <p:custDataLst>
                <p:tags r:id="rId245"/>
              </p:custDataLst>
            </p:nvPr>
          </p:nvSpPr>
          <p:spPr bwMode="gray">
            <a:xfrm>
              <a:off x="599" y="1272"/>
              <a:ext cx="48" cy="693"/>
            </a:xfrm>
            <a:custGeom>
              <a:avLst/>
              <a:gdLst>
                <a:gd name="T0" fmla="*/ 0 w 56"/>
                <a:gd name="T1" fmla="*/ 481147 h 135"/>
                <a:gd name="T2" fmla="*/ 0 w 56"/>
                <a:gd name="T3" fmla="*/ 0 h 135"/>
                <a:gd name="T4" fmla="*/ 26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73" name="Rectangle 250"/>
            <p:cNvSpPr>
              <a:spLocks noChangeArrowheads="1"/>
            </p:cNvSpPr>
            <p:nvPr>
              <p:custDataLst>
                <p:tags r:id="rId246"/>
              </p:custDataLst>
            </p:nvPr>
          </p:nvSpPr>
          <p:spPr bwMode="gray">
            <a:xfrm>
              <a:off x="537" y="3601"/>
              <a:ext cx="143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Insulation retrofit (commercial)</a:t>
              </a:r>
            </a:p>
          </p:txBody>
        </p:sp>
        <p:sp>
          <p:nvSpPr>
            <p:cNvPr id="52474" name="Freeform 251"/>
            <p:cNvSpPr>
              <a:spLocks/>
            </p:cNvSpPr>
            <p:nvPr>
              <p:custDataLst>
                <p:tags r:id="rId247"/>
              </p:custDataLst>
            </p:nvPr>
          </p:nvSpPr>
          <p:spPr bwMode="gray">
            <a:xfrm flipV="1">
              <a:off x="469" y="3215"/>
              <a:ext cx="38" cy="443"/>
            </a:xfrm>
            <a:custGeom>
              <a:avLst/>
              <a:gdLst>
                <a:gd name="T0" fmla="*/ 0 w 56"/>
                <a:gd name="T1" fmla="*/ 51375 h 135"/>
                <a:gd name="T2" fmla="*/ 0 w 56"/>
                <a:gd name="T3" fmla="*/ 0 h 135"/>
                <a:gd name="T4" fmla="*/ 8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75" name="Rectangle 252"/>
            <p:cNvSpPr>
              <a:spLocks noChangeArrowheads="1"/>
            </p:cNvSpPr>
            <p:nvPr>
              <p:custDataLst>
                <p:tags r:id="rId248"/>
              </p:custDataLst>
            </p:nvPr>
          </p:nvSpPr>
          <p:spPr bwMode="gray">
            <a:xfrm>
              <a:off x="3600" y="863"/>
              <a:ext cx="1174"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85000"/>
                </a:lnSpc>
                <a:spcBef>
                  <a:spcPct val="0"/>
                </a:spcBef>
                <a:buClr>
                  <a:schemeClr val="tx2"/>
                </a:buClr>
                <a:buFontTx/>
                <a:buNone/>
              </a:pPr>
              <a:r>
                <a:rPr lang="en-US" altLang="en-US" sz="1200"/>
                <a:t>Power plant biomass co-firing</a:t>
              </a:r>
            </a:p>
          </p:txBody>
        </p:sp>
        <p:sp>
          <p:nvSpPr>
            <p:cNvPr id="52476" name="Rectangle 253"/>
            <p:cNvSpPr>
              <a:spLocks noChangeArrowheads="1"/>
            </p:cNvSpPr>
            <p:nvPr>
              <p:custDataLst>
                <p:tags r:id="rId249"/>
              </p:custDataLst>
            </p:nvPr>
          </p:nvSpPr>
          <p:spPr bwMode="gray">
            <a:xfrm>
              <a:off x="2701" y="2163"/>
              <a:ext cx="47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Geothermal</a:t>
              </a:r>
            </a:p>
          </p:txBody>
        </p:sp>
        <p:sp>
          <p:nvSpPr>
            <p:cNvPr id="52477" name="Rectangle 254"/>
            <p:cNvSpPr>
              <a:spLocks noChangeArrowheads="1"/>
            </p:cNvSpPr>
            <p:nvPr>
              <p:custDataLst>
                <p:tags r:id="rId250"/>
              </p:custDataLst>
            </p:nvPr>
          </p:nvSpPr>
          <p:spPr bwMode="gray">
            <a:xfrm>
              <a:off x="4508" y="537"/>
              <a:ext cx="64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85000"/>
                </a:lnSpc>
                <a:spcBef>
                  <a:spcPct val="0"/>
                </a:spcBef>
                <a:buClr>
                  <a:schemeClr val="tx2"/>
                </a:buClr>
                <a:buFontTx/>
                <a:buNone/>
              </a:pPr>
              <a:r>
                <a:rPr lang="en-US" altLang="en-US" sz="1200"/>
                <a:t>Coal CCS retrofit</a:t>
              </a:r>
            </a:p>
          </p:txBody>
        </p:sp>
        <p:sp>
          <p:nvSpPr>
            <p:cNvPr id="52478" name="Freeform 255"/>
            <p:cNvSpPr>
              <a:spLocks/>
            </p:cNvSpPr>
            <p:nvPr>
              <p:custDataLst>
                <p:tags r:id="rId251"/>
              </p:custDataLst>
            </p:nvPr>
          </p:nvSpPr>
          <p:spPr bwMode="gray">
            <a:xfrm flipH="1">
              <a:off x="5137" y="600"/>
              <a:ext cx="41" cy="487"/>
            </a:xfrm>
            <a:custGeom>
              <a:avLst/>
              <a:gdLst>
                <a:gd name="T0" fmla="*/ 0 w 56"/>
                <a:gd name="T1" fmla="*/ 82480 h 135"/>
                <a:gd name="T2" fmla="*/ 0 w 56"/>
                <a:gd name="T3" fmla="*/ 0 h 135"/>
                <a:gd name="T4" fmla="*/ 12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79" name="Rectangle 256"/>
            <p:cNvSpPr>
              <a:spLocks noChangeArrowheads="1"/>
            </p:cNvSpPr>
            <p:nvPr>
              <p:custDataLst>
                <p:tags r:id="rId252"/>
              </p:custDataLst>
            </p:nvPr>
          </p:nvSpPr>
          <p:spPr bwMode="gray">
            <a:xfrm>
              <a:off x="1920" y="1293"/>
              <a:ext cx="103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Degraded land restoration</a:t>
              </a:r>
            </a:p>
          </p:txBody>
        </p:sp>
        <p:sp>
          <p:nvSpPr>
            <p:cNvPr id="52480" name="Freeform 257"/>
            <p:cNvSpPr>
              <a:spLocks/>
            </p:cNvSpPr>
            <p:nvPr>
              <p:custDataLst>
                <p:tags r:id="rId253"/>
              </p:custDataLst>
            </p:nvPr>
          </p:nvSpPr>
          <p:spPr bwMode="gray">
            <a:xfrm flipH="1">
              <a:off x="2948" y="1377"/>
              <a:ext cx="63" cy="409"/>
            </a:xfrm>
            <a:custGeom>
              <a:avLst/>
              <a:gdLst>
                <a:gd name="T0" fmla="*/ 0 w 56"/>
                <a:gd name="T1" fmla="*/ 34456 h 135"/>
                <a:gd name="T2" fmla="*/ 0 w 56"/>
                <a:gd name="T3" fmla="*/ 0 h 135"/>
                <a:gd name="T4" fmla="*/ 101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81" name="Freeform 258"/>
            <p:cNvSpPr>
              <a:spLocks/>
            </p:cNvSpPr>
            <p:nvPr>
              <p:custDataLst>
                <p:tags r:id="rId254"/>
              </p:custDataLst>
            </p:nvPr>
          </p:nvSpPr>
          <p:spPr bwMode="gray">
            <a:xfrm flipV="1">
              <a:off x="2724" y="1929"/>
              <a:ext cx="27" cy="183"/>
            </a:xfrm>
            <a:custGeom>
              <a:avLst/>
              <a:gdLst>
                <a:gd name="T0" fmla="*/ 0 w 56"/>
                <a:gd name="T1" fmla="*/ 617 h 135"/>
                <a:gd name="T2" fmla="*/ 0 w 56"/>
                <a:gd name="T3" fmla="*/ 0 h 135"/>
                <a:gd name="T4" fmla="*/ 1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82" name="Rectangle 259"/>
            <p:cNvSpPr>
              <a:spLocks noChangeArrowheads="1"/>
            </p:cNvSpPr>
            <p:nvPr>
              <p:custDataLst>
                <p:tags r:id="rId255"/>
              </p:custDataLst>
            </p:nvPr>
          </p:nvSpPr>
          <p:spPr bwMode="gray">
            <a:xfrm>
              <a:off x="4536" y="2140"/>
              <a:ext cx="972"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Clr>
                  <a:schemeClr val="tx2"/>
                </a:buClr>
                <a:buFontTx/>
                <a:buNone/>
              </a:pPr>
              <a:r>
                <a:rPr lang="en-US" altLang="en-US" sz="1200" b="1"/>
                <a:t>Abatement potential</a:t>
              </a:r>
              <a:br>
                <a:rPr lang="en-US" altLang="en-US" sz="1200" b="1"/>
              </a:br>
              <a:r>
                <a:rPr lang="en-US" altLang="en-US" sz="1200"/>
                <a:t>GtCO</a:t>
              </a:r>
              <a:r>
                <a:rPr lang="en-US" altLang="en-US" sz="1200" baseline="-25000"/>
                <a:t>2</a:t>
              </a:r>
              <a:r>
                <a:rPr lang="en-US" altLang="en-US" sz="1200"/>
                <a:t>e per year</a:t>
              </a:r>
              <a:endParaRPr lang="en-US" altLang="en-US" sz="1200" baseline="-25000"/>
            </a:p>
          </p:txBody>
        </p:sp>
        <p:sp>
          <p:nvSpPr>
            <p:cNvPr id="52483" name="Rectangle 260"/>
            <p:cNvSpPr>
              <a:spLocks noChangeArrowheads="1"/>
            </p:cNvSpPr>
            <p:nvPr>
              <p:custDataLst>
                <p:tags r:id="rId256"/>
              </p:custDataLst>
            </p:nvPr>
          </p:nvSpPr>
          <p:spPr bwMode="gray">
            <a:xfrm>
              <a:off x="3862" y="1456"/>
              <a:ext cx="36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85000"/>
                </a:lnSpc>
                <a:spcBef>
                  <a:spcPct val="0"/>
                </a:spcBef>
                <a:buClr>
                  <a:schemeClr val="tx2"/>
                </a:buClr>
                <a:buFontTx/>
                <a:buNone/>
              </a:pPr>
              <a:r>
                <a:rPr lang="en-US" altLang="en-US" sz="1200"/>
                <a:t>Solar CSP</a:t>
              </a:r>
            </a:p>
          </p:txBody>
        </p:sp>
        <p:sp>
          <p:nvSpPr>
            <p:cNvPr id="52484" name="Freeform 261"/>
            <p:cNvSpPr>
              <a:spLocks/>
            </p:cNvSpPr>
            <p:nvPr>
              <p:custDataLst>
                <p:tags r:id="rId257"/>
              </p:custDataLst>
            </p:nvPr>
          </p:nvSpPr>
          <p:spPr bwMode="gray">
            <a:xfrm flipH="1">
              <a:off x="2839" y="1633"/>
              <a:ext cx="46" cy="224"/>
            </a:xfrm>
            <a:custGeom>
              <a:avLst/>
              <a:gdLst>
                <a:gd name="T0" fmla="*/ 0 w 56"/>
                <a:gd name="T1" fmla="*/ 1699 h 135"/>
                <a:gd name="T2" fmla="*/ 0 w 56"/>
                <a:gd name="T3" fmla="*/ 0 h 135"/>
                <a:gd name="T4" fmla="*/ 21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85" name="Rectangle 262"/>
            <p:cNvSpPr>
              <a:spLocks noChangeArrowheads="1"/>
            </p:cNvSpPr>
            <p:nvPr>
              <p:custDataLst>
                <p:tags r:id="rId258"/>
              </p:custDataLst>
            </p:nvPr>
          </p:nvSpPr>
          <p:spPr bwMode="gray">
            <a:xfrm>
              <a:off x="1968" y="1569"/>
              <a:ext cx="84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lnSpc>
                  <a:spcPct val="80000"/>
                </a:lnSpc>
                <a:spcBef>
                  <a:spcPct val="0"/>
                </a:spcBef>
                <a:buClr>
                  <a:schemeClr val="tx2"/>
                </a:buClr>
                <a:buFontTx/>
                <a:buNone/>
              </a:pPr>
              <a:r>
                <a:rPr lang="en-US" altLang="en-US" sz="1200"/>
                <a:t>Building efficiency new build</a:t>
              </a:r>
            </a:p>
          </p:txBody>
        </p:sp>
        <p:sp>
          <p:nvSpPr>
            <p:cNvPr id="52486" name="Freeform 263"/>
            <p:cNvSpPr>
              <a:spLocks/>
            </p:cNvSpPr>
            <p:nvPr>
              <p:custDataLst>
                <p:tags r:id="rId259"/>
              </p:custDataLst>
            </p:nvPr>
          </p:nvSpPr>
          <p:spPr bwMode="gray">
            <a:xfrm flipH="1">
              <a:off x="2883" y="1507"/>
              <a:ext cx="69" cy="337"/>
            </a:xfrm>
            <a:custGeom>
              <a:avLst/>
              <a:gdLst>
                <a:gd name="T0" fmla="*/ 0 w 56"/>
                <a:gd name="T1" fmla="*/ 13081 h 135"/>
                <a:gd name="T2" fmla="*/ 0 w 56"/>
                <a:gd name="T3" fmla="*/ 0 h 135"/>
                <a:gd name="T4" fmla="*/ 159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87" name="Rectangle 264"/>
            <p:cNvSpPr>
              <a:spLocks noChangeArrowheads="1"/>
            </p:cNvSpPr>
            <p:nvPr>
              <p:custDataLst>
                <p:tags r:id="rId260"/>
              </p:custDataLst>
            </p:nvPr>
          </p:nvSpPr>
          <p:spPr bwMode="gray">
            <a:xfrm>
              <a:off x="2256" y="1454"/>
              <a:ext cx="100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2</a:t>
              </a:r>
              <a:r>
                <a:rPr lang="en-US" altLang="en-US" sz="1200" baseline="30000"/>
                <a:t>nd</a:t>
              </a:r>
              <a:r>
                <a:rPr lang="en-US" altLang="en-US" sz="1200"/>
                <a:t> gen. biofuels</a:t>
              </a:r>
            </a:p>
          </p:txBody>
        </p:sp>
        <p:sp>
          <p:nvSpPr>
            <p:cNvPr id="52488" name="Rectangle 265"/>
            <p:cNvSpPr>
              <a:spLocks noChangeArrowheads="1"/>
            </p:cNvSpPr>
            <p:nvPr>
              <p:custDataLst>
                <p:tags r:id="rId261"/>
              </p:custDataLst>
            </p:nvPr>
          </p:nvSpPr>
          <p:spPr bwMode="gray">
            <a:xfrm>
              <a:off x="1524" y="2991"/>
              <a:ext cx="155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Efficiency improvements other industry</a:t>
              </a:r>
            </a:p>
          </p:txBody>
        </p:sp>
        <p:sp>
          <p:nvSpPr>
            <p:cNvPr id="52489" name="Freeform 266"/>
            <p:cNvSpPr>
              <a:spLocks/>
            </p:cNvSpPr>
            <p:nvPr>
              <p:custDataLst>
                <p:tags r:id="rId262"/>
              </p:custDataLst>
            </p:nvPr>
          </p:nvSpPr>
          <p:spPr bwMode="gray">
            <a:xfrm flipV="1">
              <a:off x="1449" y="2004"/>
              <a:ext cx="52" cy="1045"/>
            </a:xfrm>
            <a:custGeom>
              <a:avLst/>
              <a:gdLst>
                <a:gd name="T0" fmla="*/ 0 w 56"/>
                <a:gd name="T1" fmla="*/ 3751829 h 135"/>
                <a:gd name="T2" fmla="*/ 0 w 56"/>
                <a:gd name="T3" fmla="*/ 0 h 135"/>
                <a:gd name="T4" fmla="*/ 39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90" name="Freeform 267"/>
            <p:cNvSpPr>
              <a:spLocks/>
            </p:cNvSpPr>
            <p:nvPr>
              <p:custDataLst>
                <p:tags r:id="rId263"/>
              </p:custDataLst>
            </p:nvPr>
          </p:nvSpPr>
          <p:spPr bwMode="gray">
            <a:xfrm>
              <a:off x="815" y="1546"/>
              <a:ext cx="51" cy="525"/>
            </a:xfrm>
            <a:custGeom>
              <a:avLst/>
              <a:gdLst>
                <a:gd name="T0" fmla="*/ 0 w 56"/>
                <a:gd name="T1" fmla="*/ 120097 h 135"/>
                <a:gd name="T2" fmla="*/ 0 w 56"/>
                <a:gd name="T3" fmla="*/ 0 h 135"/>
                <a:gd name="T4" fmla="*/ 35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91" name="Rectangle 268"/>
            <p:cNvSpPr>
              <a:spLocks noChangeArrowheads="1"/>
            </p:cNvSpPr>
            <p:nvPr>
              <p:custDataLst>
                <p:tags r:id="rId264"/>
              </p:custDataLst>
            </p:nvPr>
          </p:nvSpPr>
          <p:spPr bwMode="gray">
            <a:xfrm>
              <a:off x="891" y="1479"/>
              <a:ext cx="1183"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Clr>
                  <a:schemeClr val="tx2"/>
                </a:buClr>
                <a:buFontTx/>
                <a:buNone/>
              </a:pPr>
              <a:r>
                <a:rPr lang="en-US" altLang="en-US" sz="1200"/>
                <a:t>Insulation retrofit (residential)</a:t>
              </a:r>
            </a:p>
          </p:txBody>
        </p:sp>
        <p:sp>
          <p:nvSpPr>
            <p:cNvPr id="52492" name="Freeform 269"/>
            <p:cNvSpPr>
              <a:spLocks/>
            </p:cNvSpPr>
            <p:nvPr>
              <p:custDataLst>
                <p:tags r:id="rId265"/>
              </p:custDataLst>
            </p:nvPr>
          </p:nvSpPr>
          <p:spPr bwMode="gray">
            <a:xfrm flipH="1">
              <a:off x="3536" y="913"/>
              <a:ext cx="259" cy="776"/>
            </a:xfrm>
            <a:custGeom>
              <a:avLst/>
              <a:gdLst>
                <a:gd name="T0" fmla="*/ 0 w 56"/>
                <a:gd name="T1" fmla="*/ 847243 h 135"/>
                <a:gd name="T2" fmla="*/ 0 w 56"/>
                <a:gd name="T3" fmla="*/ 0 h 135"/>
                <a:gd name="T4" fmla="*/ 118525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93" name="Rectangle 270"/>
            <p:cNvSpPr>
              <a:spLocks noChangeArrowheads="1"/>
            </p:cNvSpPr>
            <p:nvPr>
              <p:custDataLst>
                <p:tags r:id="rId266"/>
              </p:custDataLst>
            </p:nvPr>
          </p:nvSpPr>
          <p:spPr bwMode="gray">
            <a:xfrm>
              <a:off x="2784" y="809"/>
              <a:ext cx="82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8953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Clr>
                  <a:schemeClr val="tx2"/>
                </a:buClr>
                <a:buFontTx/>
                <a:buNone/>
              </a:pPr>
              <a:r>
                <a:rPr lang="en-US" altLang="en-US" sz="1200"/>
                <a:t>Plug-in hybrid cars</a:t>
              </a:r>
            </a:p>
          </p:txBody>
        </p:sp>
        <p:sp>
          <p:nvSpPr>
            <p:cNvPr id="52494" name="Freeform 271"/>
            <p:cNvSpPr>
              <a:spLocks/>
            </p:cNvSpPr>
            <p:nvPr>
              <p:custDataLst>
                <p:tags r:id="rId267"/>
              </p:custDataLst>
            </p:nvPr>
          </p:nvSpPr>
          <p:spPr bwMode="gray">
            <a:xfrm flipH="1">
              <a:off x="4809" y="914"/>
              <a:ext cx="33" cy="464"/>
            </a:xfrm>
            <a:custGeom>
              <a:avLst/>
              <a:gdLst>
                <a:gd name="T0" fmla="*/ 0 w 56"/>
                <a:gd name="T1" fmla="*/ 64761 h 135"/>
                <a:gd name="T2" fmla="*/ 0 w 56"/>
                <a:gd name="T3" fmla="*/ 0 h 135"/>
                <a:gd name="T4" fmla="*/ 4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95" name="Freeform 272"/>
            <p:cNvSpPr>
              <a:spLocks/>
            </p:cNvSpPr>
            <p:nvPr>
              <p:custDataLst>
                <p:tags r:id="rId268"/>
              </p:custDataLst>
            </p:nvPr>
          </p:nvSpPr>
          <p:spPr bwMode="gray">
            <a:xfrm flipH="1">
              <a:off x="4752" y="1109"/>
              <a:ext cx="27" cy="335"/>
            </a:xfrm>
            <a:custGeom>
              <a:avLst/>
              <a:gdLst>
                <a:gd name="T0" fmla="*/ 0 w 56"/>
                <a:gd name="T1" fmla="*/ 12698 h 135"/>
                <a:gd name="T2" fmla="*/ 0 w 56"/>
                <a:gd name="T3" fmla="*/ 0 h 135"/>
                <a:gd name="T4" fmla="*/ 1 w 56"/>
                <a:gd name="T5" fmla="*/ 0 h 135"/>
                <a:gd name="T6" fmla="*/ 0 60000 65536"/>
                <a:gd name="T7" fmla="*/ 0 60000 65536"/>
                <a:gd name="T8" fmla="*/ 0 60000 65536"/>
                <a:gd name="T9" fmla="*/ 0 w 56"/>
                <a:gd name="T10" fmla="*/ 0 h 135"/>
                <a:gd name="T11" fmla="*/ 56 w 56"/>
                <a:gd name="T12" fmla="*/ 135 h 135"/>
              </a:gdLst>
              <a:ahLst/>
              <a:cxnLst>
                <a:cxn ang="T6">
                  <a:pos x="T0" y="T1"/>
                </a:cxn>
                <a:cxn ang="T7">
                  <a:pos x="T2" y="T3"/>
                </a:cxn>
                <a:cxn ang="T8">
                  <a:pos x="T4" y="T5"/>
                </a:cxn>
              </a:cxnLst>
              <a:rect l="T9" t="T10" r="T11" b="T12"/>
              <a:pathLst>
                <a:path w="56" h="135">
                  <a:moveTo>
                    <a:pt x="0" y="135"/>
                  </a:moveTo>
                  <a:lnTo>
                    <a:pt x="0" y="0"/>
                  </a:lnTo>
                  <a:lnTo>
                    <a:pt x="56" y="0"/>
                  </a:lnTo>
                </a:path>
              </a:pathLst>
            </a:custGeom>
            <a:noFill/>
            <a:ln w="952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52496" name="Line 273"/>
            <p:cNvSpPr>
              <a:spLocks noChangeShapeType="1"/>
            </p:cNvSpPr>
            <p:nvPr>
              <p:custDataLst>
                <p:tags r:id="rId269"/>
              </p:custDataLst>
            </p:nvPr>
          </p:nvSpPr>
          <p:spPr bwMode="auto">
            <a:xfrm>
              <a:off x="4219" y="1561"/>
              <a:ext cx="0"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97" name="Line 274"/>
            <p:cNvSpPr>
              <a:spLocks noChangeShapeType="1"/>
            </p:cNvSpPr>
            <p:nvPr>
              <p:custDataLst>
                <p:tags r:id="rId270"/>
              </p:custDataLst>
            </p:nvPr>
          </p:nvSpPr>
          <p:spPr bwMode="auto">
            <a:xfrm>
              <a:off x="4570" y="1338"/>
              <a:ext cx="0" cy="17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2416" name="McK Footnote"/>
          <p:cNvSpPr txBox="1">
            <a:spLocks noChangeArrowheads="1"/>
          </p:cNvSpPr>
          <p:nvPr>
            <p:custDataLst>
              <p:tags r:id="rId190"/>
            </p:custDataLst>
          </p:nvPr>
        </p:nvSpPr>
        <p:spPr bwMode="auto">
          <a:xfrm>
            <a:off x="228600" y="6553200"/>
            <a:ext cx="86756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417513" indent="-417513" defTabSz="895350" eaLnBrk="0" hangingPunct="0">
              <a:spcBef>
                <a:spcPct val="20000"/>
              </a:spcBef>
              <a:buFont typeface="Arial" pitchFamily="34" charset="0"/>
              <a:buChar char="•"/>
              <a:tabLst>
                <a:tab pos="390525" algn="r"/>
              </a:tabLst>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tabLst>
                <a:tab pos="390525" algn="r"/>
              </a:tabLst>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tabLst>
                <a:tab pos="390525" algn="r"/>
              </a:tabLst>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tabLst>
                <a:tab pos="390525" algn="r"/>
              </a:tabLst>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tabLst>
                <a:tab pos="390525" algn="r"/>
              </a:tabLst>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tabLst>
                <a:tab pos="390525" algn="r"/>
              </a:tabLst>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tabLst>
                <a:tab pos="390525" algn="r"/>
              </a:tabLst>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tabLst>
                <a:tab pos="390525" algn="r"/>
              </a:tabLst>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tabLst>
                <a:tab pos="390525" algn="r"/>
              </a:tabLst>
              <a:defRPr sz="2000">
                <a:solidFill>
                  <a:schemeClr val="tx1"/>
                </a:solidFill>
                <a:latin typeface="Calibri" pitchFamily="34" charset="0"/>
                <a:ea typeface="ＭＳ Ｐゴシック" pitchFamily="34" charset="-128"/>
              </a:defRPr>
            </a:lvl9pPr>
          </a:lstStyle>
          <a:p>
            <a:pPr eaLnBrk="1" hangingPunct="1">
              <a:lnSpc>
                <a:spcPct val="85000"/>
              </a:lnSpc>
              <a:spcBef>
                <a:spcPct val="0"/>
              </a:spcBef>
              <a:buFontTx/>
              <a:buNone/>
            </a:pPr>
            <a:r>
              <a:rPr lang="en-GB" altLang="en-US" sz="900">
                <a:solidFill>
                  <a:srgbClr val="000000"/>
                </a:solidFill>
              </a:rPr>
              <a:t>	</a:t>
            </a:r>
            <a:r>
              <a:rPr lang="en-US" altLang="en-US" sz="1800" i="1">
                <a:solidFill>
                  <a:srgbClr val="000000"/>
                </a:solidFill>
              </a:rPr>
              <a:t>Global GHG Abatement Cost Curve v2.0 (2010)</a:t>
            </a:r>
            <a:r>
              <a:rPr lang="en-US" altLang="en-US" sz="1800">
                <a:solidFill>
                  <a:srgbClr val="000000"/>
                </a:solidFill>
              </a:rPr>
              <a:t>: McKinsey &amp; Company</a:t>
            </a:r>
          </a:p>
          <a:p>
            <a:pPr eaLnBrk="1" hangingPunct="1">
              <a:lnSpc>
                <a:spcPct val="85000"/>
              </a:lnSpc>
              <a:spcBef>
                <a:spcPct val="0"/>
              </a:spcBef>
              <a:buFontTx/>
              <a:buNone/>
            </a:pPr>
            <a:endParaRPr lang="en-US" altLang="en-US" sz="1400">
              <a:solidFill>
                <a:srgbClr val="000000"/>
              </a:solidFill>
            </a:endParaRPr>
          </a:p>
        </p:txBody>
      </p:sp>
      <p:sp>
        <p:nvSpPr>
          <p:cNvPr id="279" name="Title 1"/>
          <p:cNvSpPr txBox="1">
            <a:spLocks/>
          </p:cNvSpPr>
          <p:nvPr/>
        </p:nvSpPr>
        <p:spPr>
          <a:xfrm>
            <a:off x="838200" y="0"/>
            <a:ext cx="8305800" cy="914400"/>
          </a:xfrm>
          <a:prstGeom prst="rect">
            <a:avLst/>
          </a:prstGeom>
        </p:spPr>
        <p:txBody>
          <a:bodyPr anchor="ctr"/>
          <a:lstStyle/>
          <a:p>
            <a:pPr algn="ctr" defTabSz="914400" fontAlgn="auto">
              <a:spcAft>
                <a:spcPts val="0"/>
              </a:spcAft>
              <a:defRPr/>
            </a:pPr>
            <a:r>
              <a:rPr lang="en-US" sz="2800" b="1" dirty="0">
                <a:solidFill>
                  <a:schemeClr val="bg1"/>
                </a:solidFill>
                <a:latin typeface="+mj-lt"/>
                <a:ea typeface="+mj-ea"/>
                <a:cs typeface="+mj-cs"/>
              </a:rPr>
              <a:t>GLOBAL  LEVEL: Carbon Marginal Abatement Curves:</a:t>
            </a:r>
            <a:br>
              <a:rPr lang="en-US" sz="2800" b="1" dirty="0">
                <a:solidFill>
                  <a:schemeClr val="bg1"/>
                </a:solidFill>
                <a:latin typeface="+mj-lt"/>
                <a:ea typeface="+mj-ea"/>
                <a:cs typeface="+mj-cs"/>
              </a:rPr>
            </a:br>
            <a:endParaRPr lang="en-US" sz="2800" b="1"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txBox="1">
            <a:spLocks noGrp="1"/>
          </p:cNvSpPr>
          <p:nvPr/>
        </p:nvSpPr>
        <p:spPr>
          <a:xfrm>
            <a:off x="6553200" y="6356350"/>
            <a:ext cx="2133600" cy="365125"/>
          </a:xfrm>
          <a:prstGeom prst="rect">
            <a:avLst/>
          </a:prstGeom>
          <a:noFill/>
        </p:spPr>
        <p:txBody>
          <a:bodyPr anchor="ctr"/>
          <a:lstStyle/>
          <a:p>
            <a:pPr algn="r" defTabSz="914400" fontAlgn="auto">
              <a:spcBef>
                <a:spcPts val="0"/>
              </a:spcBef>
              <a:spcAft>
                <a:spcPts val="0"/>
              </a:spcAft>
              <a:defRPr/>
            </a:pPr>
            <a:fld id="{292C32B0-C605-4FE2-9FCB-1A844104CF7A}" type="slidenum">
              <a:rPr lang="en-US" sz="1200">
                <a:solidFill>
                  <a:schemeClr val="tx1">
                    <a:tint val="75000"/>
                  </a:schemeClr>
                </a:solidFill>
                <a:latin typeface="+mn-lt"/>
                <a:ea typeface="+mn-ea"/>
              </a:rPr>
              <a:pPr algn="r" defTabSz="914400" fontAlgn="auto">
                <a:spcBef>
                  <a:spcPts val="0"/>
                </a:spcBef>
                <a:spcAft>
                  <a:spcPts val="0"/>
                </a:spcAft>
                <a:defRPr/>
              </a:pPr>
              <a:t>51</a:t>
            </a:fld>
            <a:endParaRPr lang="en-US" sz="1200" dirty="0">
              <a:solidFill>
                <a:schemeClr val="tx1">
                  <a:tint val="75000"/>
                </a:schemeClr>
              </a:solidFill>
              <a:latin typeface="+mn-lt"/>
              <a:ea typeface="+mn-ea"/>
            </a:endParaRPr>
          </a:p>
        </p:txBody>
      </p:sp>
      <p:sp>
        <p:nvSpPr>
          <p:cNvPr id="53251" name="McK Footnote"/>
          <p:cNvSpPr txBox="1">
            <a:spLocks noChangeArrowheads="1"/>
          </p:cNvSpPr>
          <p:nvPr>
            <p:custDataLst>
              <p:tags r:id="rId1"/>
            </p:custDataLst>
          </p:nvPr>
        </p:nvSpPr>
        <p:spPr bwMode="auto">
          <a:xfrm>
            <a:off x="87313" y="6477000"/>
            <a:ext cx="8675687"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417513" indent="-417513" defTabSz="895350" eaLnBrk="0" hangingPunct="0">
              <a:spcBef>
                <a:spcPct val="20000"/>
              </a:spcBef>
              <a:buFont typeface="Arial" pitchFamily="34" charset="0"/>
              <a:buChar char="•"/>
              <a:tabLst>
                <a:tab pos="390525" algn="r"/>
              </a:tabLst>
              <a:defRPr sz="3200">
                <a:solidFill>
                  <a:schemeClr val="tx1"/>
                </a:solidFill>
                <a:latin typeface="Calibri" pitchFamily="34" charset="0"/>
                <a:ea typeface="ＭＳ Ｐゴシック" pitchFamily="34" charset="-128"/>
              </a:defRPr>
            </a:lvl1pPr>
            <a:lvl2pPr marL="742950" indent="-285750" defTabSz="895350" eaLnBrk="0" hangingPunct="0">
              <a:spcBef>
                <a:spcPct val="20000"/>
              </a:spcBef>
              <a:buFont typeface="Arial" pitchFamily="34" charset="0"/>
              <a:buChar char="–"/>
              <a:tabLst>
                <a:tab pos="390525" algn="r"/>
              </a:tabLst>
              <a:defRPr sz="2800">
                <a:solidFill>
                  <a:schemeClr val="tx1"/>
                </a:solidFill>
                <a:latin typeface="Calibri" pitchFamily="34" charset="0"/>
                <a:ea typeface="ＭＳ Ｐゴシック" pitchFamily="34" charset="-128"/>
              </a:defRPr>
            </a:lvl2pPr>
            <a:lvl3pPr marL="1143000" indent="-228600" defTabSz="895350" eaLnBrk="0" hangingPunct="0">
              <a:spcBef>
                <a:spcPct val="20000"/>
              </a:spcBef>
              <a:buFont typeface="Arial" pitchFamily="34" charset="0"/>
              <a:buChar char="•"/>
              <a:tabLst>
                <a:tab pos="390525" algn="r"/>
              </a:tabLst>
              <a:defRPr sz="2400">
                <a:solidFill>
                  <a:schemeClr val="tx1"/>
                </a:solidFill>
                <a:latin typeface="Calibri" pitchFamily="34" charset="0"/>
                <a:ea typeface="ＭＳ Ｐゴシック" pitchFamily="34" charset="-128"/>
              </a:defRPr>
            </a:lvl3pPr>
            <a:lvl4pPr marL="1600200" indent="-228600" defTabSz="895350" eaLnBrk="0" hangingPunct="0">
              <a:spcBef>
                <a:spcPct val="20000"/>
              </a:spcBef>
              <a:buFont typeface="Arial" pitchFamily="34" charset="0"/>
              <a:buChar char="–"/>
              <a:tabLst>
                <a:tab pos="390525" algn="r"/>
              </a:tabLst>
              <a:defRPr sz="2000">
                <a:solidFill>
                  <a:schemeClr val="tx1"/>
                </a:solidFill>
                <a:latin typeface="Calibri" pitchFamily="34" charset="0"/>
                <a:ea typeface="ＭＳ Ｐゴシック" pitchFamily="34" charset="-128"/>
              </a:defRPr>
            </a:lvl4pPr>
            <a:lvl5pPr marL="2057400" indent="-228600" defTabSz="895350" eaLnBrk="0" hangingPunct="0">
              <a:spcBef>
                <a:spcPct val="20000"/>
              </a:spcBef>
              <a:buFont typeface="Arial" pitchFamily="34" charset="0"/>
              <a:buChar char="»"/>
              <a:tabLst>
                <a:tab pos="390525" algn="r"/>
              </a:tabLst>
              <a:defRPr sz="2000">
                <a:solidFill>
                  <a:schemeClr val="tx1"/>
                </a:solidFill>
                <a:latin typeface="Calibri" pitchFamily="34" charset="0"/>
                <a:ea typeface="ＭＳ Ｐゴシック" pitchFamily="34" charset="-128"/>
              </a:defRPr>
            </a:lvl5pPr>
            <a:lvl6pPr marL="2514600" indent="-228600" defTabSz="895350" eaLnBrk="0" fontAlgn="base" hangingPunct="0">
              <a:spcBef>
                <a:spcPct val="20000"/>
              </a:spcBef>
              <a:spcAft>
                <a:spcPct val="0"/>
              </a:spcAft>
              <a:buFont typeface="Arial" pitchFamily="34" charset="0"/>
              <a:buChar char="»"/>
              <a:tabLst>
                <a:tab pos="390525" algn="r"/>
              </a:tabLst>
              <a:defRPr sz="2000">
                <a:solidFill>
                  <a:schemeClr val="tx1"/>
                </a:solidFill>
                <a:latin typeface="Calibri" pitchFamily="34" charset="0"/>
                <a:ea typeface="ＭＳ Ｐゴシック" pitchFamily="34" charset="-128"/>
              </a:defRPr>
            </a:lvl6pPr>
            <a:lvl7pPr marL="2971800" indent="-228600" defTabSz="895350" eaLnBrk="0" fontAlgn="base" hangingPunct="0">
              <a:spcBef>
                <a:spcPct val="20000"/>
              </a:spcBef>
              <a:spcAft>
                <a:spcPct val="0"/>
              </a:spcAft>
              <a:buFont typeface="Arial" pitchFamily="34" charset="0"/>
              <a:buChar char="»"/>
              <a:tabLst>
                <a:tab pos="390525" algn="r"/>
              </a:tabLst>
              <a:defRPr sz="2000">
                <a:solidFill>
                  <a:schemeClr val="tx1"/>
                </a:solidFill>
                <a:latin typeface="Calibri" pitchFamily="34" charset="0"/>
                <a:ea typeface="ＭＳ Ｐゴシック" pitchFamily="34" charset="-128"/>
              </a:defRPr>
            </a:lvl7pPr>
            <a:lvl8pPr marL="3429000" indent="-228600" defTabSz="895350" eaLnBrk="0" fontAlgn="base" hangingPunct="0">
              <a:spcBef>
                <a:spcPct val="20000"/>
              </a:spcBef>
              <a:spcAft>
                <a:spcPct val="0"/>
              </a:spcAft>
              <a:buFont typeface="Arial" pitchFamily="34" charset="0"/>
              <a:buChar char="»"/>
              <a:tabLst>
                <a:tab pos="390525" algn="r"/>
              </a:tabLst>
              <a:defRPr sz="2000">
                <a:solidFill>
                  <a:schemeClr val="tx1"/>
                </a:solidFill>
                <a:latin typeface="Calibri" pitchFamily="34" charset="0"/>
                <a:ea typeface="ＭＳ Ｐゴシック" pitchFamily="34" charset="-128"/>
              </a:defRPr>
            </a:lvl8pPr>
            <a:lvl9pPr marL="3886200" indent="-228600" defTabSz="895350" eaLnBrk="0" fontAlgn="base" hangingPunct="0">
              <a:spcBef>
                <a:spcPct val="20000"/>
              </a:spcBef>
              <a:spcAft>
                <a:spcPct val="0"/>
              </a:spcAft>
              <a:buFont typeface="Arial" pitchFamily="34" charset="0"/>
              <a:buChar char="»"/>
              <a:tabLst>
                <a:tab pos="390525" algn="r"/>
              </a:tabLst>
              <a:defRPr sz="2000">
                <a:solidFill>
                  <a:schemeClr val="tx1"/>
                </a:solidFill>
                <a:latin typeface="Calibri" pitchFamily="34" charset="0"/>
                <a:ea typeface="ＭＳ Ｐゴシック" pitchFamily="34" charset="-128"/>
              </a:defRPr>
            </a:lvl9pPr>
          </a:lstStyle>
          <a:p>
            <a:pPr eaLnBrk="1" hangingPunct="1">
              <a:lnSpc>
                <a:spcPct val="85000"/>
              </a:lnSpc>
              <a:spcBef>
                <a:spcPct val="0"/>
              </a:spcBef>
              <a:buFontTx/>
              <a:buNone/>
            </a:pPr>
            <a:r>
              <a:rPr lang="en-GB" altLang="en-US" sz="900">
                <a:solidFill>
                  <a:srgbClr val="000000"/>
                </a:solidFill>
              </a:rPr>
              <a:t>	J</a:t>
            </a:r>
            <a:r>
              <a:rPr lang="en-US" altLang="en-US" sz="1800" i="1">
                <a:solidFill>
                  <a:srgbClr val="000000"/>
                </a:solidFill>
              </a:rPr>
              <a:t>Johnson, </a:t>
            </a:r>
            <a:r>
              <a:rPr lang="en-US" altLang="en-US" sz="1800">
                <a:solidFill>
                  <a:srgbClr val="000000"/>
                </a:solidFill>
              </a:rPr>
              <a:t>et al., </a:t>
            </a:r>
            <a:r>
              <a:rPr lang="en-US" altLang="en-US" sz="1800" i="1">
                <a:solidFill>
                  <a:srgbClr val="000000"/>
                </a:solidFill>
              </a:rPr>
              <a:t> Low-carbon study for Mexico (2010)</a:t>
            </a:r>
            <a:r>
              <a:rPr lang="en-US" altLang="en-US" sz="1800">
                <a:solidFill>
                  <a:srgbClr val="000000"/>
                </a:solidFill>
              </a:rPr>
              <a:t>: The World Bank</a:t>
            </a:r>
            <a:endParaRPr lang="en-US" altLang="en-US" sz="1400">
              <a:solidFill>
                <a:srgbClr val="000000"/>
              </a:solidFill>
            </a:endParaRPr>
          </a:p>
        </p:txBody>
      </p:sp>
      <p:pic>
        <p:nvPicPr>
          <p:cNvPr id="53252" name="chart"/>
          <p:cNvPicPr>
            <a:picLocks noChangeAspect="1"/>
          </p:cNvPicPr>
          <p:nvPr/>
        </p:nvPicPr>
        <p:blipFill>
          <a:blip r:embed="rId4">
            <a:extLst>
              <a:ext uri="{28A0092B-C50C-407E-A947-70E740481C1C}">
                <a14:useLocalDpi xmlns:a14="http://schemas.microsoft.com/office/drawing/2010/main" val="0"/>
              </a:ext>
            </a:extLst>
          </a:blip>
          <a:srcRect b="6204"/>
          <a:stretch>
            <a:fillRect/>
          </a:stretch>
        </p:blipFill>
        <p:spPr bwMode="auto">
          <a:xfrm>
            <a:off x="685800" y="914400"/>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itle 1"/>
          <p:cNvSpPr>
            <a:spLocks noGrp="1"/>
          </p:cNvSpPr>
          <p:nvPr>
            <p:ph type="title" idx="4294967295"/>
          </p:nvPr>
        </p:nvSpPr>
        <p:spPr>
          <a:xfrm>
            <a:off x="838200" y="0"/>
            <a:ext cx="8305800" cy="914400"/>
          </a:xfrm>
        </p:spPr>
        <p:txBody>
          <a:bodyPr/>
          <a:lstStyle/>
          <a:p>
            <a:r>
              <a:rPr lang="en-US" altLang="en-US" sz="2800" b="0" smtClean="0">
                <a:solidFill>
                  <a:schemeClr val="bg1"/>
                </a:solidFill>
                <a:ea typeface="ＭＳ Ｐゴシック" pitchFamily="34" charset="-128"/>
              </a:rPr>
              <a:t>COUNTRY LEVEL: Carbon Marginal Abatement Curves:</a:t>
            </a:r>
            <a:br>
              <a:rPr lang="en-US" altLang="en-US" sz="2800" b="0" smtClean="0">
                <a:solidFill>
                  <a:schemeClr val="bg1"/>
                </a:solidFill>
                <a:ea typeface="ＭＳ Ｐゴシック" pitchFamily="34" charset="-128"/>
              </a:rPr>
            </a:br>
            <a:r>
              <a:rPr lang="en-US" altLang="en-US" sz="2800" b="0" smtClean="0">
                <a:solidFill>
                  <a:schemeClr val="bg1"/>
                </a:solidFill>
                <a:ea typeface="ＭＳ Ｐゴシック" pitchFamily="34" charset="-128"/>
              </a:rPr>
              <a:t>MEXICO</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p:cNvSpPr>
          <p:nvPr>
            <p:ph type="title" idx="4294967295"/>
          </p:nvPr>
        </p:nvSpPr>
        <p:spPr>
          <a:xfrm>
            <a:off x="0" y="0"/>
            <a:ext cx="8229600" cy="1143000"/>
          </a:xfrm>
        </p:spPr>
        <p:txBody>
          <a:bodyPr/>
          <a:lstStyle/>
          <a:p>
            <a:r>
              <a:rPr lang="en-US" altLang="es-ES" sz="3600" smtClean="0">
                <a:solidFill>
                  <a:schemeClr val="bg1"/>
                </a:solidFill>
                <a:ea typeface="ＭＳ Ｐゴシック" pitchFamily="34" charset="-128"/>
              </a:rPr>
              <a:t>Solid Waste Management</a:t>
            </a:r>
            <a:r>
              <a:rPr lang="en-US" altLang="es-ES" smtClean="0">
                <a:ea typeface="ＭＳ Ｐゴシック" pitchFamily="34" charset="-128"/>
              </a:rPr>
              <a:t> </a:t>
            </a:r>
          </a:p>
        </p:txBody>
      </p:sp>
      <p:sp>
        <p:nvSpPr>
          <p:cNvPr id="54275" name="Rectangle 3"/>
          <p:cNvSpPr>
            <a:spLocks noGrp="1"/>
          </p:cNvSpPr>
          <p:nvPr>
            <p:ph type="body" idx="4294967295"/>
          </p:nvPr>
        </p:nvSpPr>
        <p:spPr>
          <a:xfrm>
            <a:off x="457200" y="990600"/>
            <a:ext cx="8229600" cy="5715000"/>
          </a:xfrm>
        </p:spPr>
        <p:txBody>
          <a:bodyPr/>
          <a:lstStyle/>
          <a:p>
            <a:r>
              <a:rPr lang="en-US" altLang="es-ES" sz="2800" smtClean="0">
                <a:ea typeface="ＭＳ Ｐゴシック" pitchFamily="34" charset="-128"/>
              </a:rPr>
              <a:t>Cities currently generate </a:t>
            </a:r>
            <a:r>
              <a:rPr lang="en-US" altLang="es-ES" sz="2800" b="1" smtClean="0">
                <a:solidFill>
                  <a:schemeClr val="tx2"/>
                </a:solidFill>
                <a:ea typeface="ＭＳ Ｐゴシック" pitchFamily="34" charset="-128"/>
              </a:rPr>
              <a:t>1.3 billion tonnes</a:t>
            </a:r>
            <a:r>
              <a:rPr lang="en-US" altLang="es-ES" sz="2800" smtClean="0">
                <a:ea typeface="ＭＳ Ｐゴシック" pitchFamily="34" charset="-128"/>
              </a:rPr>
              <a:t> of solid waste</a:t>
            </a:r>
            <a:r>
              <a:rPr lang="es-ES" altLang="es-ES" sz="2800" smtClean="0">
                <a:ea typeface="ＭＳ Ｐゴシック" pitchFamily="34" charset="-128"/>
              </a:rPr>
              <a:t>/</a:t>
            </a:r>
            <a:r>
              <a:rPr lang="en-US" altLang="es-ES" sz="2800" smtClean="0">
                <a:ea typeface="ＭＳ Ｐゴシック" pitchFamily="34" charset="-128"/>
              </a:rPr>
              <a:t>year</a:t>
            </a:r>
          </a:p>
          <a:p>
            <a:pPr>
              <a:buFont typeface="Arial" pitchFamily="34" charset="0"/>
              <a:buNone/>
            </a:pPr>
            <a:endParaRPr lang="en-US" altLang="es-ES" sz="1500" smtClean="0">
              <a:ea typeface="ＭＳ Ｐゴシック" pitchFamily="34" charset="-128"/>
            </a:endParaRPr>
          </a:p>
          <a:p>
            <a:r>
              <a:rPr lang="en-US" altLang="es-ES" sz="2800" smtClean="0">
                <a:ea typeface="ＭＳ Ｐゴシック" pitchFamily="34" charset="-128"/>
              </a:rPr>
              <a:t>With current urbanization trends, this figure will grow to </a:t>
            </a:r>
            <a:r>
              <a:rPr lang="en-US" altLang="es-ES" sz="2800" b="1" smtClean="0">
                <a:solidFill>
                  <a:schemeClr val="tx2"/>
                </a:solidFill>
                <a:ea typeface="ＭＳ Ｐゴシック" pitchFamily="34" charset="-128"/>
              </a:rPr>
              <a:t>2.2 billion tonnes/year by 2025</a:t>
            </a:r>
            <a:r>
              <a:rPr lang="en-US" altLang="es-ES" sz="2800" smtClean="0">
                <a:ea typeface="ＭＳ Ｐゴシック" pitchFamily="34" charset="-128"/>
              </a:rPr>
              <a:t>: an increase of 70 %. </a:t>
            </a:r>
          </a:p>
          <a:p>
            <a:pPr>
              <a:buFont typeface="Arial" pitchFamily="34" charset="0"/>
              <a:buNone/>
            </a:pPr>
            <a:endParaRPr lang="en-US" altLang="es-ES" sz="800" smtClean="0">
              <a:ea typeface="ＭＳ Ｐゴシック" pitchFamily="34" charset="-128"/>
            </a:endParaRPr>
          </a:p>
          <a:p>
            <a:r>
              <a:rPr lang="en-US" altLang="es-ES" sz="2800" smtClean="0">
                <a:ea typeface="ＭＳ Ｐゴシック" pitchFamily="34" charset="-128"/>
              </a:rPr>
              <a:t>Waste management also represents a great </a:t>
            </a:r>
            <a:r>
              <a:rPr lang="en-US" altLang="es-ES" sz="2800" b="1" smtClean="0">
                <a:solidFill>
                  <a:schemeClr val="tx2"/>
                </a:solidFill>
                <a:ea typeface="ＭＳ Ｐゴシック" pitchFamily="34" charset="-128"/>
              </a:rPr>
              <a:t>opportunity for cities. </a:t>
            </a:r>
          </a:p>
          <a:p>
            <a:pPr>
              <a:buFont typeface="Arial" pitchFamily="34" charset="0"/>
              <a:buNone/>
            </a:pPr>
            <a:endParaRPr lang="en-US" altLang="es-ES" sz="1500" b="1" smtClean="0">
              <a:solidFill>
                <a:schemeClr val="tx2"/>
              </a:solidFill>
              <a:ea typeface="ＭＳ Ｐゴシック" pitchFamily="34" charset="-128"/>
            </a:endParaRPr>
          </a:p>
          <a:p>
            <a:r>
              <a:rPr lang="en-US" altLang="es-ES" sz="2800" smtClean="0">
                <a:ea typeface="ＭＳ Ｐゴシック" pitchFamily="34" charset="-128"/>
              </a:rPr>
              <a:t>Managed well, solid waste management practices can reduce greenhouse gas emission levels in a city.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p:cNvSpPr>
          <p:nvPr>
            <p:ph type="title" idx="4294967295"/>
          </p:nvPr>
        </p:nvSpPr>
        <p:spPr>
          <a:xfrm>
            <a:off x="76200" y="0"/>
            <a:ext cx="8229600" cy="990600"/>
          </a:xfrm>
        </p:spPr>
        <p:txBody>
          <a:bodyPr/>
          <a:lstStyle/>
          <a:p>
            <a:r>
              <a:rPr lang="en-US" altLang="es-ES" sz="3200" smtClean="0">
                <a:solidFill>
                  <a:schemeClr val="bg1"/>
                </a:solidFill>
                <a:ea typeface="ＭＳ Ｐゴシック" pitchFamily="34" charset="-128"/>
              </a:rPr>
              <a:t>Practical Approaches to </a:t>
            </a:r>
            <a:br>
              <a:rPr lang="en-US" altLang="es-ES" sz="3200" smtClean="0">
                <a:solidFill>
                  <a:schemeClr val="bg1"/>
                </a:solidFill>
                <a:ea typeface="ＭＳ Ｐゴシック" pitchFamily="34" charset="-128"/>
              </a:rPr>
            </a:br>
            <a:r>
              <a:rPr lang="en-US" altLang="es-ES" sz="3200" smtClean="0">
                <a:solidFill>
                  <a:schemeClr val="bg1"/>
                </a:solidFill>
                <a:ea typeface="ＭＳ Ｐゴシック" pitchFamily="34" charset="-128"/>
              </a:rPr>
              <a:t>Waste Management in LAC Cities</a:t>
            </a:r>
          </a:p>
        </p:txBody>
      </p:sp>
      <p:graphicFrame>
        <p:nvGraphicFramePr>
          <p:cNvPr id="3" name="Diagram 2"/>
          <p:cNvGraphicFramePr/>
          <p:nvPr/>
        </p:nvGraphicFramePr>
        <p:xfrm>
          <a:off x="457200" y="1295400"/>
          <a:ext cx="8229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4"/>
          <p:cNvSpPr>
            <a:spLocks noGrp="1"/>
          </p:cNvSpPr>
          <p:nvPr>
            <p:ph type="title" idx="4294967295"/>
          </p:nvPr>
        </p:nvSpPr>
        <p:spPr>
          <a:xfrm>
            <a:off x="76200" y="0"/>
            <a:ext cx="8229600" cy="1143000"/>
          </a:xfrm>
        </p:spPr>
        <p:txBody>
          <a:bodyPr/>
          <a:lstStyle/>
          <a:p>
            <a:r>
              <a:rPr lang="en-US" altLang="es-ES" sz="3600" smtClean="0">
                <a:solidFill>
                  <a:schemeClr val="bg1"/>
                </a:solidFill>
                <a:ea typeface="ＭＳ Ｐゴシック" pitchFamily="34" charset="-128"/>
              </a:rPr>
              <a:t>Waste Hierarchy</a:t>
            </a:r>
          </a:p>
        </p:txBody>
      </p:sp>
      <p:pic>
        <p:nvPicPr>
          <p:cNvPr id="56323" name="Picture 15"/>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914400" y="1143000"/>
            <a:ext cx="7620000" cy="55626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p:cNvSpPr>
          <p:nvPr>
            <p:ph type="title"/>
          </p:nvPr>
        </p:nvSpPr>
        <p:spPr>
          <a:xfrm>
            <a:off x="0" y="0"/>
            <a:ext cx="8229600" cy="1143000"/>
          </a:xfrm>
        </p:spPr>
        <p:txBody>
          <a:bodyPr/>
          <a:lstStyle/>
          <a:p>
            <a:r>
              <a:rPr lang="en-US" altLang="en-US" sz="3600" smtClean="0">
                <a:solidFill>
                  <a:schemeClr val="bg1"/>
                </a:solidFill>
                <a:ea typeface="ＭＳ Ｐゴシック" pitchFamily="34" charset="-128"/>
              </a:rPr>
              <a:t>The</a:t>
            </a:r>
            <a:br>
              <a:rPr lang="en-US" altLang="en-US" sz="3600" smtClean="0">
                <a:solidFill>
                  <a:schemeClr val="bg1"/>
                </a:solidFill>
                <a:ea typeface="ＭＳ Ｐゴシック" pitchFamily="34" charset="-128"/>
              </a:rPr>
            </a:br>
            <a:r>
              <a:rPr lang="en-US" altLang="en-US" sz="3600" smtClean="0">
                <a:ea typeface="ＭＳ Ｐゴシック" pitchFamily="34" charset="-128"/>
              </a:rPr>
              <a:t>OAS Sustainable Communities Project – US$2m in grants and policy initiatives</a:t>
            </a:r>
            <a:br>
              <a:rPr lang="en-US" altLang="en-US" sz="3600" smtClean="0">
                <a:ea typeface="ＭＳ Ｐゴシック" pitchFamily="34" charset="-128"/>
              </a:rPr>
            </a:br>
            <a:r>
              <a:rPr lang="en-US" altLang="en-US" sz="3600" smtClean="0">
                <a:solidFill>
                  <a:schemeClr val="bg1"/>
                </a:solidFill>
                <a:ea typeface="ＭＳ Ｐゴシック" pitchFamily="34" charset="-128"/>
              </a:rPr>
              <a:t> Grenada Project</a:t>
            </a:r>
          </a:p>
        </p:txBody>
      </p:sp>
      <p:sp>
        <p:nvSpPr>
          <p:cNvPr id="57347" name="Rectangle 3"/>
          <p:cNvSpPr>
            <a:spLocks noGrp="1"/>
          </p:cNvSpPr>
          <p:nvPr>
            <p:ph type="body" idx="1"/>
          </p:nvPr>
        </p:nvSpPr>
        <p:spPr>
          <a:xfrm>
            <a:off x="228600" y="1143000"/>
            <a:ext cx="8686800" cy="2514600"/>
          </a:xfrm>
        </p:spPr>
        <p:txBody>
          <a:bodyPr/>
          <a:lstStyle/>
          <a:p>
            <a:pPr>
              <a:lnSpc>
                <a:spcPct val="90000"/>
              </a:lnSpc>
            </a:pPr>
            <a:r>
              <a:rPr lang="en-US" altLang="en-US" sz="2400" smtClean="0">
                <a:ea typeface="ＭＳ Ｐゴシック" pitchFamily="34" charset="-128"/>
              </a:rPr>
              <a:t>Recycle  waste streams including fish and other offals, brewer’s spent grain, market waste, restaurant and hotel food waste and crop waste to manufacture a protein product that will lower the cost of feeding poultry and significantly improve the livelihoods of Grenada’s farmers while avoiding putting noxious organic wastes in the local landfill and generating odor problems. </a:t>
            </a:r>
          </a:p>
        </p:txBody>
      </p:sp>
      <p:pic>
        <p:nvPicPr>
          <p:cNvPr id="57348" name="Picture 4" descr="GrenadaProjectFac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73425"/>
            <a:ext cx="37338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Steam T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35338"/>
            <a:ext cx="3657600"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Rectangle 2"/>
          <p:cNvSpPr>
            <a:spLocks noGrp="1"/>
          </p:cNvSpPr>
          <p:nvPr>
            <p:ph type="title"/>
          </p:nvPr>
        </p:nvSpPr>
        <p:spPr>
          <a:xfrm>
            <a:off x="76200" y="228600"/>
            <a:ext cx="8229600" cy="850900"/>
          </a:xfrm>
        </p:spPr>
        <p:txBody>
          <a:bodyPr/>
          <a:lstStyle/>
          <a:p>
            <a:pPr>
              <a:defRPr/>
            </a:pPr>
            <a:r>
              <a:rPr lang="en-US" altLang="en-US" sz="3200" dirty="0" err="1" smtClean="0">
                <a:solidFill>
                  <a:schemeClr val="bg1">
                    <a:lumMod val="50000"/>
                  </a:schemeClr>
                </a:solidFill>
                <a:ea typeface="ＭＳ Ｐゴシック" pitchFamily="34" charset="-128"/>
              </a:rPr>
              <a:t>Hermandad</a:t>
            </a:r>
            <a:r>
              <a:rPr lang="en-US" altLang="en-US" sz="3200" dirty="0" smtClean="0">
                <a:solidFill>
                  <a:schemeClr val="bg1">
                    <a:lumMod val="50000"/>
                  </a:schemeClr>
                </a:solidFill>
                <a:ea typeface="ＭＳ Ｐゴシック" pitchFamily="34" charset="-128"/>
              </a:rPr>
              <a:t> de Honduras recycling project</a:t>
            </a:r>
          </a:p>
        </p:txBody>
      </p:sp>
      <p:sp>
        <p:nvSpPr>
          <p:cNvPr id="58371" name="Rectangle 3"/>
          <p:cNvSpPr>
            <a:spLocks noGrp="1"/>
          </p:cNvSpPr>
          <p:nvPr>
            <p:ph type="body" idx="1"/>
          </p:nvPr>
        </p:nvSpPr>
        <p:spPr>
          <a:xfrm>
            <a:off x="228600" y="1066800"/>
            <a:ext cx="8763000" cy="1676400"/>
          </a:xfrm>
        </p:spPr>
        <p:txBody>
          <a:bodyPr/>
          <a:lstStyle/>
          <a:p>
            <a:pPr>
              <a:lnSpc>
                <a:spcPct val="80000"/>
              </a:lnSpc>
            </a:pPr>
            <a:r>
              <a:rPr lang="en-US" altLang="en-US" sz="2800" smtClean="0">
                <a:ea typeface="ＭＳ Ｐゴシック" pitchFamily="34" charset="-128"/>
              </a:rPr>
              <a:t>Waste management system through a micro-enterprise model, creating jobs and opportunities for local residents, making waste collection cost effective, accessible and financially sustainable. </a:t>
            </a:r>
          </a:p>
        </p:txBody>
      </p:sp>
      <p:pic>
        <p:nvPicPr>
          <p:cNvPr id="58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3048000"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743200"/>
            <a:ext cx="2895600"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267200"/>
            <a:ext cx="2895600"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274638"/>
            <a:ext cx="8229600" cy="1143000"/>
          </a:xfrm>
        </p:spPr>
        <p:txBody>
          <a:bodyPr/>
          <a:lstStyle/>
          <a:p>
            <a:endParaRPr lang="en-US" altLang="en-US" smtClean="0">
              <a:ea typeface="ＭＳ Ｐゴシック" pitchFamily="34" charset="-128"/>
            </a:endParaRPr>
          </a:p>
        </p:txBody>
      </p:sp>
      <p:pic>
        <p:nvPicPr>
          <p:cNvPr id="6" name="Content Placeholder 5" descr="EC_CoolCal-v04.3.psd"/>
          <p:cNvPicPr>
            <a:picLocks noGrp="1" noChangeAspect="1"/>
          </p:cNvPicPr>
          <p:nvPr>
            <p:ph idx="4294967295"/>
          </p:nvPr>
        </p:nvPicPr>
        <p:blipFill>
          <a:blip r:embed="rId3">
            <a:extLst>
              <a:ext uri="{28A0092B-C50C-407E-A947-70E740481C1C}">
                <a14:useLocalDpi xmlns:a14="http://schemas.microsoft.com/office/drawing/2010/main" val="0"/>
              </a:ext>
            </a:extLst>
          </a:blip>
          <a:srcRect l="-118690" r="-118690"/>
          <a:stretch>
            <a:fillRect/>
          </a:stretch>
        </p:blipFill>
        <p:spPr>
          <a:xfrm>
            <a:off x="-7239000" y="-76200"/>
            <a:ext cx="21059775" cy="11582400"/>
          </a:xfrm>
        </p:spPr>
      </p:pic>
      <p:sp>
        <p:nvSpPr>
          <p:cNvPr id="8" name="Rectangle 7"/>
          <p:cNvSpPr/>
          <p:nvPr/>
        </p:nvSpPr>
        <p:spPr>
          <a:xfrm>
            <a:off x="6629400" y="1905000"/>
            <a:ext cx="2286000" cy="1066800"/>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defTabSz="914400" fontAlgn="auto">
              <a:spcBef>
                <a:spcPts val="0"/>
              </a:spcBef>
              <a:spcAft>
                <a:spcPts val="0"/>
              </a:spcAft>
              <a:defRPr/>
            </a:pPr>
            <a:r>
              <a:rPr lang="en-US" sz="1400" dirty="0"/>
              <a:t>Benchmark carbon </a:t>
            </a:r>
          </a:p>
          <a:p>
            <a:pPr algn="ctr" defTabSz="914400" fontAlgn="auto">
              <a:spcBef>
                <a:spcPts val="0"/>
              </a:spcBef>
              <a:spcAft>
                <a:spcPts val="0"/>
              </a:spcAft>
              <a:defRPr/>
            </a:pPr>
            <a:r>
              <a:rPr lang="en-US" sz="1400" dirty="0"/>
              <a:t>footprint profiles of all U.S. zip codes, cities &amp; counties</a:t>
            </a:r>
            <a:br>
              <a:rPr lang="en-US" sz="1400" dirty="0"/>
            </a:br>
            <a:r>
              <a:rPr lang="en-US" sz="1000" dirty="0"/>
              <a:t>(custom reports available)</a:t>
            </a:r>
          </a:p>
        </p:txBody>
      </p:sp>
      <p:sp>
        <p:nvSpPr>
          <p:cNvPr id="9" name="Rectangle 8"/>
          <p:cNvSpPr/>
          <p:nvPr/>
        </p:nvSpPr>
        <p:spPr>
          <a:xfrm>
            <a:off x="6629400" y="3124200"/>
            <a:ext cx="2286000" cy="1066800"/>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defTabSz="914400" fontAlgn="auto">
              <a:spcBef>
                <a:spcPts val="0"/>
              </a:spcBef>
              <a:spcAft>
                <a:spcPts val="0"/>
              </a:spcAft>
              <a:defRPr/>
            </a:pPr>
            <a:r>
              <a:rPr lang="en-US" sz="1400" dirty="0"/>
              <a:t>Compare carbon footprints, pledges, progress &amp; more of cities, counties and groups</a:t>
            </a:r>
          </a:p>
        </p:txBody>
      </p:sp>
      <p:sp>
        <p:nvSpPr>
          <p:cNvPr id="10" name="Rectangle 9"/>
          <p:cNvSpPr/>
          <p:nvPr/>
        </p:nvSpPr>
        <p:spPr>
          <a:xfrm>
            <a:off x="6629400" y="4343400"/>
            <a:ext cx="2286000" cy="1066800"/>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defTabSz="914400" fontAlgn="auto">
              <a:spcBef>
                <a:spcPts val="0"/>
              </a:spcBef>
              <a:spcAft>
                <a:spcPts val="0"/>
              </a:spcAft>
              <a:defRPr/>
            </a:pPr>
            <a:r>
              <a:rPr lang="en-US" sz="1400" dirty="0"/>
              <a:t>Live highlights of  communities taking climate action, links to helpful resources, etc.</a:t>
            </a:r>
          </a:p>
        </p:txBody>
      </p:sp>
      <p:sp>
        <p:nvSpPr>
          <p:cNvPr id="11" name="Rectangle 10"/>
          <p:cNvSpPr/>
          <p:nvPr/>
        </p:nvSpPr>
        <p:spPr>
          <a:xfrm>
            <a:off x="6629400" y="5562600"/>
            <a:ext cx="2286000" cy="1066800"/>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defTabSz="914400" fontAlgn="auto">
              <a:spcBef>
                <a:spcPts val="0"/>
              </a:spcBef>
              <a:spcAft>
                <a:spcPts val="0"/>
              </a:spcAft>
              <a:defRPr/>
            </a:pPr>
            <a:r>
              <a:rPr lang="en-US" sz="1400" dirty="0"/>
              <a:t>Compare carbon footprints, pledges &amp; progress of members of each community </a:t>
            </a:r>
          </a:p>
        </p:txBody>
      </p:sp>
      <p:sp>
        <p:nvSpPr>
          <p:cNvPr id="12" name="Rectangle 11"/>
          <p:cNvSpPr/>
          <p:nvPr/>
        </p:nvSpPr>
        <p:spPr>
          <a:xfrm>
            <a:off x="6477000" y="76200"/>
            <a:ext cx="2514600" cy="16764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fontAlgn="auto">
              <a:spcBef>
                <a:spcPts val="0"/>
              </a:spcBef>
              <a:spcAft>
                <a:spcPts val="0"/>
              </a:spcAft>
              <a:buFont typeface="Arial"/>
              <a:buChar char="•"/>
              <a:defRPr/>
            </a:pPr>
            <a:r>
              <a:rPr lang="en-US" sz="1400" dirty="0"/>
              <a:t> Carbon management tool &amp; website free to all California local </a:t>
            </a:r>
            <a:r>
              <a:rPr lang="en-US" sz="1400" dirty="0" err="1"/>
              <a:t>govts</a:t>
            </a:r>
            <a:r>
              <a:rPr lang="en-US" sz="1400" dirty="0"/>
              <a:t>.</a:t>
            </a:r>
            <a:r>
              <a:rPr lang="en-US" sz="800" dirty="0"/>
              <a:t/>
            </a:r>
            <a:br>
              <a:rPr lang="en-US" sz="800" dirty="0"/>
            </a:br>
            <a:endParaRPr lang="en-US" sz="800" dirty="0"/>
          </a:p>
          <a:p>
            <a:pPr algn="ctr" defTabSz="914400" fontAlgn="auto">
              <a:spcBef>
                <a:spcPts val="0"/>
              </a:spcBef>
              <a:spcAft>
                <a:spcPts val="0"/>
              </a:spcAft>
              <a:defRPr/>
            </a:pPr>
            <a:endParaRPr lang="en-US" sz="800" dirty="0"/>
          </a:p>
          <a:p>
            <a:pPr algn="ctr" defTabSz="914400" fontAlgn="auto">
              <a:spcBef>
                <a:spcPts val="0"/>
              </a:spcBef>
              <a:spcAft>
                <a:spcPts val="0"/>
              </a:spcAft>
              <a:buFont typeface="Arial"/>
              <a:buChar char="•"/>
              <a:defRPr/>
            </a:pPr>
            <a:r>
              <a:rPr lang="en-US" sz="1400" dirty="0"/>
              <a:t> Plugs into any website</a:t>
            </a:r>
          </a:p>
        </p:txBody>
      </p:sp>
      <p:sp>
        <p:nvSpPr>
          <p:cNvPr id="13" name="Rectangle 12"/>
          <p:cNvSpPr/>
          <p:nvPr/>
        </p:nvSpPr>
        <p:spPr>
          <a:xfrm>
            <a:off x="152400" y="0"/>
            <a:ext cx="6248400" cy="8382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fontAlgn="auto">
              <a:spcBef>
                <a:spcPts val="0"/>
              </a:spcBef>
              <a:spcAft>
                <a:spcPts val="0"/>
              </a:spcAft>
              <a:defRPr/>
            </a:pPr>
            <a:r>
              <a:rPr lang="en-US" dirty="0"/>
              <a:t>Tools to measure and manage </a:t>
            </a:r>
          </a:p>
          <a:p>
            <a:pPr algn="ctr" defTabSz="914400" fontAlgn="auto">
              <a:spcBef>
                <a:spcPts val="0"/>
              </a:spcBef>
              <a:spcAft>
                <a:spcPts val="0"/>
              </a:spcAft>
              <a:defRPr/>
            </a:pPr>
            <a:r>
              <a:rPr lang="en-US" dirty="0"/>
              <a:t>YOUR Carbon Footprint:</a:t>
            </a:r>
          </a:p>
          <a:p>
            <a:pPr algn="ctr" defTabSz="914400" fontAlgn="auto">
              <a:spcBef>
                <a:spcPts val="0"/>
              </a:spcBef>
              <a:spcAft>
                <a:spcPts val="0"/>
              </a:spcAft>
              <a:defRPr/>
            </a:pPr>
            <a:r>
              <a:rPr lang="en-US" dirty="0"/>
              <a:t>yourwebsite.org</a:t>
            </a:r>
          </a:p>
        </p:txBody>
      </p:sp>
      <p:sp>
        <p:nvSpPr>
          <p:cNvPr id="14" name="Rectangle 13"/>
          <p:cNvSpPr/>
          <p:nvPr/>
        </p:nvSpPr>
        <p:spPr>
          <a:xfrm>
            <a:off x="152400" y="838200"/>
            <a:ext cx="762000" cy="10668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fontAlgn="auto">
              <a:spcBef>
                <a:spcPts val="0"/>
              </a:spcBef>
              <a:spcAft>
                <a:spcPts val="0"/>
              </a:spcAft>
              <a:defRPr/>
            </a:pPr>
            <a:endParaRPr lang="en-US"/>
          </a:p>
        </p:txBody>
      </p:sp>
      <p:sp>
        <p:nvSpPr>
          <p:cNvPr id="15" name="Rectangle 14"/>
          <p:cNvSpPr/>
          <p:nvPr/>
        </p:nvSpPr>
        <p:spPr>
          <a:xfrm>
            <a:off x="5537200" y="838200"/>
            <a:ext cx="863600" cy="106680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defTabSz="914400" fontAlgn="auto">
              <a:spcBef>
                <a:spcPts val="0"/>
              </a:spcBef>
              <a:spcAft>
                <a:spcPts val="0"/>
              </a:spcAft>
              <a:defRPr/>
            </a:pPr>
            <a:endParaRPr lang="en-US" dirty="0"/>
          </a:p>
        </p:txBody>
      </p:sp>
      <p:sp>
        <p:nvSpPr>
          <p:cNvPr id="17" name="Curved Left Arrow 16"/>
          <p:cNvSpPr/>
          <p:nvPr/>
        </p:nvSpPr>
        <p:spPr>
          <a:xfrm>
            <a:off x="5638800" y="457200"/>
            <a:ext cx="609600" cy="990600"/>
          </a:xfrm>
          <a:prstGeom prst="curvedLef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a:solidFill>
                <a:schemeClr val="tx1"/>
              </a:solidFill>
            </a:endParaRPr>
          </a:p>
        </p:txBody>
      </p:sp>
      <p:sp>
        <p:nvSpPr>
          <p:cNvPr id="18" name="Rounded Rectangle 17"/>
          <p:cNvSpPr/>
          <p:nvPr/>
        </p:nvSpPr>
        <p:spPr>
          <a:xfrm>
            <a:off x="4953000" y="0"/>
            <a:ext cx="1143000" cy="9144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r>
              <a:rPr lang="en-US" sz="1200" b="1" dirty="0">
                <a:solidFill>
                  <a:srgbClr val="000000"/>
                </a:solidFill>
              </a:rPr>
              <a:t>Our website plugs into yours!</a:t>
            </a:r>
            <a:r>
              <a:rPr lang="en-US" dirty="0"/>
              <a:t> </a:t>
            </a:r>
          </a:p>
        </p:txBody>
      </p:sp>
      <p:sp>
        <p:nvSpPr>
          <p:cNvPr id="19" name="Left Arrow 18"/>
          <p:cNvSpPr/>
          <p:nvPr/>
        </p:nvSpPr>
        <p:spPr>
          <a:xfrm>
            <a:off x="5638800" y="2247900"/>
            <a:ext cx="977900" cy="331788"/>
          </a:xfrm>
          <a:prstGeom prst="leftArrow">
            <a:avLst/>
          </a:prstGeom>
        </p:spPr>
        <p:style>
          <a:lnRef idx="1">
            <a:schemeClr val="accent4"/>
          </a:lnRef>
          <a:fillRef idx="3">
            <a:schemeClr val="accent4"/>
          </a:fillRef>
          <a:effectRef idx="2">
            <a:schemeClr val="accent4"/>
          </a:effectRef>
          <a:fontRef idx="minor">
            <a:schemeClr val="lt1"/>
          </a:fontRef>
        </p:style>
        <p:txBody>
          <a:bodyPr anchor="ctr"/>
          <a:lstStyle/>
          <a:p>
            <a:pPr algn="ctr" defTabSz="914400" fontAlgn="auto">
              <a:spcBef>
                <a:spcPts val="0"/>
              </a:spcBef>
              <a:spcAft>
                <a:spcPts val="0"/>
              </a:spcAft>
              <a:defRPr/>
            </a:pPr>
            <a:endParaRPr lang="en-US"/>
          </a:p>
        </p:txBody>
      </p:sp>
      <p:sp>
        <p:nvSpPr>
          <p:cNvPr id="20" name="Left Arrow 19"/>
          <p:cNvSpPr/>
          <p:nvPr/>
        </p:nvSpPr>
        <p:spPr>
          <a:xfrm>
            <a:off x="5651500" y="3478213"/>
            <a:ext cx="977900" cy="331787"/>
          </a:xfrm>
          <a:prstGeom prst="leftArrow">
            <a:avLst/>
          </a:prstGeom>
        </p:spPr>
        <p:style>
          <a:lnRef idx="1">
            <a:schemeClr val="accent4"/>
          </a:lnRef>
          <a:fillRef idx="3">
            <a:schemeClr val="accent4"/>
          </a:fillRef>
          <a:effectRef idx="2">
            <a:schemeClr val="accent4"/>
          </a:effectRef>
          <a:fontRef idx="minor">
            <a:schemeClr val="lt1"/>
          </a:fontRef>
        </p:style>
        <p:txBody>
          <a:bodyPr anchor="ctr"/>
          <a:lstStyle/>
          <a:p>
            <a:pPr algn="ctr" defTabSz="914400" fontAlgn="auto">
              <a:spcBef>
                <a:spcPts val="0"/>
              </a:spcBef>
              <a:spcAft>
                <a:spcPts val="0"/>
              </a:spcAft>
              <a:defRPr/>
            </a:pPr>
            <a:endParaRPr lang="en-US"/>
          </a:p>
        </p:txBody>
      </p:sp>
      <p:sp>
        <p:nvSpPr>
          <p:cNvPr id="21" name="Left Arrow 20"/>
          <p:cNvSpPr/>
          <p:nvPr/>
        </p:nvSpPr>
        <p:spPr>
          <a:xfrm>
            <a:off x="5638800" y="4686300"/>
            <a:ext cx="977900" cy="331788"/>
          </a:xfrm>
          <a:prstGeom prst="leftArrow">
            <a:avLst/>
          </a:prstGeom>
        </p:spPr>
        <p:style>
          <a:lnRef idx="1">
            <a:schemeClr val="accent4"/>
          </a:lnRef>
          <a:fillRef idx="3">
            <a:schemeClr val="accent4"/>
          </a:fillRef>
          <a:effectRef idx="2">
            <a:schemeClr val="accent4"/>
          </a:effectRef>
          <a:fontRef idx="minor">
            <a:schemeClr val="lt1"/>
          </a:fontRef>
        </p:style>
        <p:txBody>
          <a:bodyPr anchor="ctr"/>
          <a:lstStyle/>
          <a:p>
            <a:pPr algn="ctr" defTabSz="914400" fontAlgn="auto">
              <a:spcBef>
                <a:spcPts val="0"/>
              </a:spcBef>
              <a:spcAft>
                <a:spcPts val="0"/>
              </a:spcAft>
              <a:defRPr/>
            </a:pPr>
            <a:endParaRPr lang="en-US"/>
          </a:p>
        </p:txBody>
      </p:sp>
      <p:sp>
        <p:nvSpPr>
          <p:cNvPr id="22" name="Left Arrow 21"/>
          <p:cNvSpPr/>
          <p:nvPr/>
        </p:nvSpPr>
        <p:spPr>
          <a:xfrm>
            <a:off x="5638800" y="5867400"/>
            <a:ext cx="977900" cy="331788"/>
          </a:xfrm>
          <a:prstGeom prst="leftArrow">
            <a:avLst/>
          </a:prstGeom>
        </p:spPr>
        <p:style>
          <a:lnRef idx="1">
            <a:schemeClr val="accent4"/>
          </a:lnRef>
          <a:fillRef idx="3">
            <a:schemeClr val="accent4"/>
          </a:fillRef>
          <a:effectRef idx="2">
            <a:schemeClr val="accent4"/>
          </a:effectRef>
          <a:fontRef idx="minor">
            <a:schemeClr val="lt1"/>
          </a:fontRef>
        </p:style>
        <p:txBody>
          <a:bodyPr anchor="ctr"/>
          <a:lstStyle/>
          <a:p>
            <a:pPr algn="ctr" defTabSz="914400" fontAlgn="auto">
              <a:spcBef>
                <a:spcPts val="0"/>
              </a:spcBef>
              <a:spcAft>
                <a:spcPts val="0"/>
              </a:spcAft>
              <a:defRPr/>
            </a:pPr>
            <a:endParaRPr lang="en-US"/>
          </a:p>
        </p:txBody>
      </p:sp>
      <p:pic>
        <p:nvPicPr>
          <p:cNvPr id="24" name="Picture 23"/>
          <p:cNvPicPr>
            <a:picLocks noChangeAspect="1"/>
          </p:cNvPicPr>
          <p:nvPr/>
        </p:nvPicPr>
        <p:blipFill>
          <a:blip r:embed="rId4"/>
          <a:stretch>
            <a:fillRect/>
          </a:stretch>
        </p:blipFill>
        <p:spPr>
          <a:xfrm>
            <a:off x="5257800" y="6934200"/>
            <a:ext cx="3688902" cy="3721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Left Arrow 25"/>
          <p:cNvSpPr/>
          <p:nvPr/>
        </p:nvSpPr>
        <p:spPr>
          <a:xfrm rot="11903284">
            <a:off x="4154488" y="6559550"/>
            <a:ext cx="1055687" cy="319088"/>
          </a:xfrm>
          <a:prstGeom prst="leftArrow">
            <a:avLst/>
          </a:prstGeom>
        </p:spPr>
        <p:style>
          <a:lnRef idx="1">
            <a:schemeClr val="accent4"/>
          </a:lnRef>
          <a:fillRef idx="2">
            <a:schemeClr val="accent4"/>
          </a:fillRef>
          <a:effectRef idx="1">
            <a:schemeClr val="accent4"/>
          </a:effectRef>
          <a:fontRef idx="minor">
            <a:schemeClr val="dk1"/>
          </a:fontRef>
        </p:style>
        <p:txBody>
          <a:bodyPr anchor="ctr"/>
          <a:lstStyle/>
          <a:p>
            <a:pPr algn="ctr" defTabSz="914400" fontAlgn="auto">
              <a:spcBef>
                <a:spcPts val="0"/>
              </a:spcBef>
              <a:spcAft>
                <a:spcPts val="0"/>
              </a:spcAft>
              <a:defRPr/>
            </a:pPr>
            <a:endParaRPr lang="en-US"/>
          </a:p>
        </p:txBody>
      </p:sp>
      <p:sp>
        <p:nvSpPr>
          <p:cNvPr id="27" name="TextBox 26"/>
          <p:cNvSpPr txBox="1"/>
          <p:nvPr/>
        </p:nvSpPr>
        <p:spPr>
          <a:xfrm>
            <a:off x="5181600" y="6716713"/>
            <a:ext cx="3810000" cy="52387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defTabSz="914400" fontAlgn="auto">
              <a:spcBef>
                <a:spcPts val="0"/>
              </a:spcBef>
              <a:spcAft>
                <a:spcPts val="0"/>
              </a:spcAft>
              <a:defRPr/>
            </a:pPr>
            <a:r>
              <a:rPr lang="en-US" sz="1400" dirty="0"/>
              <a:t>Carbon footprint profile pages</a:t>
            </a:r>
          </a:p>
          <a:p>
            <a:pPr marL="342900" indent="-342900" defTabSz="914400" fontAlgn="auto">
              <a:spcBef>
                <a:spcPts val="0"/>
              </a:spcBef>
              <a:spcAft>
                <a:spcPts val="0"/>
              </a:spcAft>
              <a:defRPr/>
            </a:pPr>
            <a:r>
              <a:rPr lang="en-US" sz="1400" dirty="0"/>
              <a:t>- </a:t>
            </a:r>
            <a:r>
              <a:rPr lang="en-US" sz="1200" dirty="0"/>
              <a:t>See footprints, pledges, progress, &amp; more…</a:t>
            </a: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8077200"/>
            <a:ext cx="465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6164263" y="7975600"/>
            <a:ext cx="1828800" cy="1524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defTabSz="914400" fontAlgn="auto">
              <a:spcBef>
                <a:spcPts val="0"/>
              </a:spcBef>
              <a:spcAft>
                <a:spcPts val="0"/>
              </a:spcAft>
              <a:defRPr/>
            </a:pPr>
            <a:endParaRPr lang="en-US"/>
          </a:p>
        </p:txBody>
      </p:sp>
      <p:sp>
        <p:nvSpPr>
          <p:cNvPr id="31" name="Rectangle 30"/>
          <p:cNvSpPr/>
          <p:nvPr/>
        </p:nvSpPr>
        <p:spPr>
          <a:xfrm>
            <a:off x="152400" y="10710863"/>
            <a:ext cx="6324600" cy="795337"/>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defTabSz="914400" fontAlgn="auto">
              <a:spcBef>
                <a:spcPts val="0"/>
              </a:spcBef>
              <a:spcAft>
                <a:spcPts val="0"/>
              </a:spcAft>
              <a:defRPr/>
            </a:pPr>
            <a:r>
              <a:rPr lang="en-US" sz="1600" dirty="0"/>
              <a:t>Contact the </a:t>
            </a:r>
            <a:r>
              <a:rPr lang="en-US" sz="1600" dirty="0" err="1"/>
              <a:t>CoolClimate</a:t>
            </a:r>
            <a:r>
              <a:rPr lang="en-US" sz="1600" dirty="0"/>
              <a:t> Network for more information: </a:t>
            </a:r>
            <a:r>
              <a:rPr lang="en-US" sz="1600" dirty="0" err="1"/>
              <a:t>info@coolclimate.berkeley.edu</a:t>
            </a:r>
            <a:endParaRPr lang="en-US" sz="1600" dirty="0"/>
          </a:p>
        </p:txBody>
      </p:sp>
      <p:sp>
        <p:nvSpPr>
          <p:cNvPr id="29" name="TextBox 28"/>
          <p:cNvSpPr txBox="1"/>
          <p:nvPr/>
        </p:nvSpPr>
        <p:spPr>
          <a:xfrm>
            <a:off x="6088063" y="7932738"/>
            <a:ext cx="1524000" cy="215900"/>
          </a:xfrm>
          <a:prstGeom prst="rect">
            <a:avLst/>
          </a:prstGeom>
          <a:noFill/>
        </p:spPr>
        <p:txBody>
          <a:bodyPr>
            <a:spAutoFit/>
          </a:bodyPr>
          <a:lstStyle/>
          <a:p>
            <a:pPr defTabSz="914400" fontAlgn="auto">
              <a:spcBef>
                <a:spcPts val="0"/>
              </a:spcBef>
              <a:spcAft>
                <a:spcPts val="0"/>
              </a:spcAft>
              <a:defRPr/>
            </a:pPr>
            <a:r>
              <a:rPr lang="en-US" sz="800" dirty="0">
                <a:solidFill>
                  <a:schemeClr val="accent5">
                    <a:lumMod val="50000"/>
                  </a:schemeClr>
                </a:solidFill>
                <a:latin typeface="+mn-lt"/>
                <a:ea typeface="Arial" charset="0"/>
                <a:cs typeface="Arial" charset="0"/>
              </a:rPr>
              <a:t>Mia Yamauchi</a:t>
            </a:r>
          </a:p>
        </p:txBody>
      </p:sp>
      <p:sp>
        <p:nvSpPr>
          <p:cNvPr id="35" name="Rectangle 34"/>
          <p:cNvSpPr/>
          <p:nvPr/>
        </p:nvSpPr>
        <p:spPr>
          <a:xfrm>
            <a:off x="1549400" y="1074738"/>
            <a:ext cx="1295400" cy="111125"/>
          </a:xfrm>
          <a:prstGeom prst="rect">
            <a:avLst/>
          </a:prstGeom>
          <a:effectLst>
            <a:outerShdw blurRad="40000" dist="23000" dir="5400000" rotWithShape="0">
              <a:schemeClr val="bg1">
                <a:alpha val="35000"/>
              </a:schemeClr>
            </a:outerShdw>
          </a:effectLst>
        </p:spPr>
        <p:style>
          <a:lnRef idx="1">
            <a:schemeClr val="accent3"/>
          </a:lnRef>
          <a:fillRef idx="3">
            <a:schemeClr val="accent3"/>
          </a:fillRef>
          <a:effectRef idx="2">
            <a:schemeClr val="accent3"/>
          </a:effectRef>
          <a:fontRef idx="minor">
            <a:schemeClr val="lt1"/>
          </a:fontRef>
        </p:style>
        <p:txBody>
          <a:bodyPr anchor="ctr"/>
          <a:lstStyle/>
          <a:p>
            <a:pPr algn="ctr" defTabSz="914400" fontAlgn="auto">
              <a:spcBef>
                <a:spcPts val="0"/>
              </a:spcBef>
              <a:spcAft>
                <a:spcPts val="0"/>
              </a:spcAft>
              <a:defRPr/>
            </a:pPr>
            <a:endParaRPr lang="en-US"/>
          </a:p>
        </p:txBody>
      </p:sp>
      <p:sp>
        <p:nvSpPr>
          <p:cNvPr id="36" name="TextBox 35"/>
          <p:cNvSpPr txBox="1"/>
          <p:nvPr/>
        </p:nvSpPr>
        <p:spPr>
          <a:xfrm>
            <a:off x="1490663" y="1023938"/>
            <a:ext cx="947737" cy="200025"/>
          </a:xfrm>
          <a:prstGeom prst="rect">
            <a:avLst/>
          </a:prstGeom>
          <a:noFill/>
        </p:spPr>
        <p:txBody>
          <a:bodyPr>
            <a:spAutoFit/>
          </a:bodyPr>
          <a:lstStyle/>
          <a:p>
            <a:pPr defTabSz="914400" fontAlgn="auto">
              <a:spcBef>
                <a:spcPts val="0"/>
              </a:spcBef>
              <a:spcAft>
                <a:spcPts val="0"/>
              </a:spcAft>
              <a:defRPr/>
            </a:pPr>
            <a:r>
              <a:rPr lang="en-US" sz="700" dirty="0">
                <a:solidFill>
                  <a:schemeClr val="accent5">
                    <a:lumMod val="50000"/>
                  </a:schemeClr>
                </a:solidFill>
                <a:latin typeface="+mn-lt"/>
                <a:ea typeface="Arial" charset="0"/>
                <a:cs typeface="Arial" charset="0"/>
              </a:rPr>
              <a:t>Hi Dan!</a:t>
            </a:r>
          </a:p>
        </p:txBody>
      </p:sp>
      <p:sp>
        <p:nvSpPr>
          <p:cNvPr id="37" name="Rectangle 36"/>
          <p:cNvSpPr/>
          <p:nvPr/>
        </p:nvSpPr>
        <p:spPr>
          <a:xfrm>
            <a:off x="2590800" y="8077200"/>
            <a:ext cx="1524000" cy="762000"/>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algn="ctr" defTabSz="914400" fontAlgn="auto">
              <a:spcBef>
                <a:spcPts val="0"/>
              </a:spcBef>
              <a:spcAft>
                <a:spcPts val="0"/>
              </a:spcAft>
              <a:defRPr/>
            </a:pPr>
            <a:r>
              <a:rPr lang="en-US" sz="1400" dirty="0"/>
              <a:t>Events &amp; resources</a:t>
            </a:r>
          </a:p>
          <a:p>
            <a:pPr algn="ctr" defTabSz="914400" fontAlgn="auto">
              <a:spcBef>
                <a:spcPts val="0"/>
              </a:spcBef>
              <a:spcAft>
                <a:spcPts val="0"/>
              </a:spcAft>
              <a:buFontTx/>
              <a:buChar char="-"/>
              <a:defRPr/>
            </a:pPr>
            <a:r>
              <a:rPr lang="en-US" sz="1200" dirty="0"/>
              <a:t> local administrator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nodePh="1">
                                  <p:stCondLst>
                                    <p:cond delay="0"/>
                                  </p:stCondLst>
                                  <p:endCondLst>
                                    <p:cond evt="begin" delay="0">
                                      <p:tn val="5"/>
                                    </p:cond>
                                  </p:endCondLst>
                                  <p:childTnLst>
                                    <p:animMotion origin="layout" path="M 0 0 L 0 -0.5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 -0.5 " pathEditMode="relative" ptsTypes="AA">
                                      <p:cBhvr>
                                        <p:cTn id="8" dur="2000" fill="hold"/>
                                        <p:tgtEl>
                                          <p:spTgt spid="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5 " pathEditMode="relative" ptsTypes="AA">
                                      <p:cBhvr>
                                        <p:cTn id="10" dur="2000" fill="hold"/>
                                        <p:tgtEl>
                                          <p:spTgt spid="8"/>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 -0.5 " pathEditMode="relative" ptsTypes="AA">
                                      <p:cBhvr>
                                        <p:cTn id="12" dur="2000" fill="hold"/>
                                        <p:tgtEl>
                                          <p:spTgt spid="9"/>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 -0.5 " pathEditMode="relative" ptsTypes="AA">
                                      <p:cBhvr>
                                        <p:cTn id="14" dur="2000" fill="hold"/>
                                        <p:tgtEl>
                                          <p:spTgt spid="10"/>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 -0.5 " pathEditMode="relative" ptsTypes="AA">
                                      <p:cBhvr>
                                        <p:cTn id="16" dur="2000" fill="hold"/>
                                        <p:tgtEl>
                                          <p:spTgt spid="11"/>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 -0.5 " pathEditMode="relative" ptsTypes="AA">
                                      <p:cBhvr>
                                        <p:cTn id="18" dur="2000" fill="hold"/>
                                        <p:tgtEl>
                                          <p:spTgt spid="12"/>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 -0.5 " pathEditMode="relative" ptsTypes="AA">
                                      <p:cBhvr>
                                        <p:cTn id="20" dur="2000" fill="hold"/>
                                        <p:tgtEl>
                                          <p:spTgt spid="13"/>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 -0.5 " pathEditMode="relative" ptsTypes="AA">
                                      <p:cBhvr>
                                        <p:cTn id="22" dur="2000" fill="hold"/>
                                        <p:tgtEl>
                                          <p:spTgt spid="14"/>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 -0.5 " pathEditMode="relative" ptsTypes="AA">
                                      <p:cBhvr>
                                        <p:cTn id="24" dur="2000" fill="hold"/>
                                        <p:tgtEl>
                                          <p:spTgt spid="15"/>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 -0.5 " pathEditMode="relative" ptsTypes="AA">
                                      <p:cBhvr>
                                        <p:cTn id="26" dur="2000" fill="hold"/>
                                        <p:tgtEl>
                                          <p:spTgt spid="17"/>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 -0.5 " pathEditMode="relative" ptsTypes="AA">
                                      <p:cBhvr>
                                        <p:cTn id="28" dur="2000" fill="hold"/>
                                        <p:tgtEl>
                                          <p:spTgt spid="18"/>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 -0.5 " pathEditMode="relative" ptsTypes="AA">
                                      <p:cBhvr>
                                        <p:cTn id="30" dur="2000" fill="hold"/>
                                        <p:tgtEl>
                                          <p:spTgt spid="19"/>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 -0.5 " pathEditMode="relative" ptsTypes="AA">
                                      <p:cBhvr>
                                        <p:cTn id="32" dur="2000" fill="hold"/>
                                        <p:tgtEl>
                                          <p:spTgt spid="20"/>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 -0.5 " pathEditMode="relative" ptsTypes="AA">
                                      <p:cBhvr>
                                        <p:cTn id="34" dur="2000" fill="hold"/>
                                        <p:tgtEl>
                                          <p:spTgt spid="21"/>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 -0.5 " pathEditMode="relative" ptsTypes="AA">
                                      <p:cBhvr>
                                        <p:cTn id="36" dur="2000" fill="hold"/>
                                        <p:tgtEl>
                                          <p:spTgt spid="22"/>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 -0.5 " pathEditMode="relative" ptsTypes="AA">
                                      <p:cBhvr>
                                        <p:cTn id="38" dur="2000" fill="hold"/>
                                        <p:tgtEl>
                                          <p:spTgt spid="24"/>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 0 L 0 -0.5 " pathEditMode="relative" ptsTypes="AA">
                                      <p:cBhvr>
                                        <p:cTn id="40" dur="2000" fill="hold"/>
                                        <p:tgtEl>
                                          <p:spTgt spid="26"/>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 0 L 0 -0.5 " pathEditMode="relative" ptsTypes="AA">
                                      <p:cBhvr>
                                        <p:cTn id="42" dur="2000" fill="hold"/>
                                        <p:tgtEl>
                                          <p:spTgt spid="27"/>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 -0.5 " pathEditMode="relative" ptsTypes="AA">
                                      <p:cBhvr>
                                        <p:cTn id="44" dur="2000" fill="hold"/>
                                        <p:tgtEl>
                                          <p:spTgt spid="28"/>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L 0 -0.5 " pathEditMode="relative" ptsTypes="AA">
                                      <p:cBhvr>
                                        <p:cTn id="46" dur="2000" fill="hold"/>
                                        <p:tgtEl>
                                          <p:spTgt spid="30"/>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0 0 L 0 -0.5 " pathEditMode="relative" ptsTypes="AA">
                                      <p:cBhvr>
                                        <p:cTn id="48" dur="2000" fill="hold"/>
                                        <p:tgtEl>
                                          <p:spTgt spid="31"/>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0 0 L 0 -0.5 " pathEditMode="relative" ptsTypes="AA">
                                      <p:cBhvr>
                                        <p:cTn id="50" dur="2000" fill="hold"/>
                                        <p:tgtEl>
                                          <p:spTgt spid="29"/>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 -0.5 " pathEditMode="relative" ptsTypes="AA">
                                      <p:cBhvr>
                                        <p:cTn id="52" dur="2000" fill="hold"/>
                                        <p:tgtEl>
                                          <p:spTgt spid="35"/>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0 -0.5 " pathEditMode="relative" ptsTypes="AA">
                                      <p:cBhvr>
                                        <p:cTn id="54" dur="2000" fill="hold"/>
                                        <p:tgtEl>
                                          <p:spTgt spid="36"/>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 0 L 0 -0.5 " pathEditMode="relative" ptsTypes="AA">
                                      <p:cBhvr>
                                        <p:cTn id="56" dur="2000" fill="hold"/>
                                        <p:tgtEl>
                                          <p:spTgt spid="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6" grpId="0" animBg="1"/>
      <p:bldP spid="27" grpId="0" animBg="1"/>
      <p:bldP spid="30" grpId="0" animBg="1"/>
      <p:bldP spid="31" grpId="0" animBg="1"/>
      <p:bldP spid="29" grpId="0"/>
      <p:bldP spid="35" grpId="0" animBg="1"/>
      <p:bldP spid="36" grpId="0"/>
      <p:bldP spid="37"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Slide Number Placeholder 5"/>
          <p:cNvSpPr txBox="1">
            <a:spLocks noGrp="1"/>
          </p:cNvSpPr>
          <p:nvPr/>
        </p:nvSpPr>
        <p:spPr>
          <a:xfrm>
            <a:off x="6553200" y="6356350"/>
            <a:ext cx="2133600" cy="365125"/>
          </a:xfrm>
          <a:prstGeom prst="rect">
            <a:avLst/>
          </a:prstGeom>
          <a:noFill/>
        </p:spPr>
        <p:txBody>
          <a:bodyPr anchor="ctr"/>
          <a:lstStyle/>
          <a:p>
            <a:pPr algn="r" defTabSz="914400" fontAlgn="auto">
              <a:spcBef>
                <a:spcPts val="0"/>
              </a:spcBef>
              <a:spcAft>
                <a:spcPts val="0"/>
              </a:spcAft>
              <a:defRPr/>
            </a:pPr>
            <a:fld id="{7FCF91D2-EAA5-4A4B-8A3D-9DA698DE5FFE}" type="slidenum">
              <a:rPr lang="en-US" sz="1200">
                <a:solidFill>
                  <a:schemeClr val="tx1">
                    <a:tint val="75000"/>
                  </a:schemeClr>
                </a:solidFill>
                <a:latin typeface="+mn-lt"/>
                <a:ea typeface="+mn-ea"/>
              </a:rPr>
              <a:pPr algn="r" defTabSz="914400" fontAlgn="auto">
                <a:spcBef>
                  <a:spcPts val="0"/>
                </a:spcBef>
                <a:spcAft>
                  <a:spcPts val="0"/>
                </a:spcAft>
                <a:defRPr/>
              </a:pPr>
              <a:t>58</a:t>
            </a:fld>
            <a:endParaRPr lang="en-US" sz="1200">
              <a:solidFill>
                <a:schemeClr val="tx1">
                  <a:tint val="75000"/>
                </a:schemeClr>
              </a:solidFill>
              <a:latin typeface="+mn-lt"/>
              <a:ea typeface="+mn-ea"/>
            </a:endParaRPr>
          </a:p>
        </p:txBody>
      </p:sp>
      <p:sp>
        <p:nvSpPr>
          <p:cNvPr id="60419" name="Rectangle 2"/>
          <p:cNvSpPr>
            <a:spLocks noGrp="1" noChangeArrowheads="1"/>
          </p:cNvSpPr>
          <p:nvPr>
            <p:ph type="title" idx="4294967295"/>
          </p:nvPr>
        </p:nvSpPr>
        <p:spPr/>
        <p:txBody>
          <a:bodyPr/>
          <a:lstStyle/>
          <a:p>
            <a:endParaRPr lang="en-US" altLang="en-US" smtClean="0">
              <a:ea typeface="ＭＳ Ｐゴシック" pitchFamily="34" charset="-128"/>
            </a:endParaRPr>
          </a:p>
        </p:txBody>
      </p:sp>
      <p:sp>
        <p:nvSpPr>
          <p:cNvPr id="60420" name="Rectangle 3"/>
          <p:cNvSpPr>
            <a:spLocks noGrp="1" noChangeArrowheads="1"/>
          </p:cNvSpPr>
          <p:nvPr>
            <p:ph type="body" idx="4294967295"/>
          </p:nvPr>
        </p:nvSpPr>
        <p:spPr/>
        <p:txBody>
          <a:bodyPr/>
          <a:lstStyle/>
          <a:p>
            <a:endParaRPr lang="en-US" altLang="en-US" smtClean="0">
              <a:ea typeface="ＭＳ Ｐゴシック" pitchFamily="34" charset="-128"/>
            </a:endParaRPr>
          </a:p>
        </p:txBody>
      </p:sp>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106680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5"/>
          <p:cNvSpPr txBox="1">
            <a:spLocks noChangeArrowheads="1"/>
          </p:cNvSpPr>
          <p:nvPr/>
        </p:nvSpPr>
        <p:spPr bwMode="auto">
          <a:xfrm>
            <a:off x="1600200" y="-457200"/>
            <a:ext cx="3505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60423" name="TextBox 6"/>
          <p:cNvSpPr txBox="1">
            <a:spLocks noChangeArrowheads="1"/>
          </p:cNvSpPr>
          <p:nvPr/>
        </p:nvSpPr>
        <p:spPr bwMode="auto">
          <a:xfrm>
            <a:off x="-76200" y="6781800"/>
            <a:ext cx="9448800" cy="369888"/>
          </a:xfrm>
          <a:prstGeom prst="rect">
            <a:avLst/>
          </a:prstGeom>
          <a:solidFill>
            <a:schemeClr val="bg1"/>
          </a:solidFill>
          <a:ln w="9525">
            <a:solidFill>
              <a:schemeClr val="bg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Slide Number Placeholder 3"/>
          <p:cNvSpPr txBox="1">
            <a:spLocks noGrp="1"/>
          </p:cNvSpPr>
          <p:nvPr/>
        </p:nvSpPr>
        <p:spPr>
          <a:xfrm>
            <a:off x="6553200" y="6356350"/>
            <a:ext cx="2133600" cy="365125"/>
          </a:xfrm>
          <a:prstGeom prst="rect">
            <a:avLst/>
          </a:prstGeom>
          <a:noFill/>
        </p:spPr>
        <p:txBody>
          <a:bodyPr anchor="ctr"/>
          <a:lstStyle/>
          <a:p>
            <a:pPr algn="r" defTabSz="914400" fontAlgn="auto">
              <a:spcBef>
                <a:spcPts val="0"/>
              </a:spcBef>
              <a:spcAft>
                <a:spcPts val="0"/>
              </a:spcAft>
              <a:defRPr/>
            </a:pPr>
            <a:fld id="{316A1044-DE7A-4019-9966-3650E31CD75B}" type="slidenum">
              <a:rPr lang="en-US" sz="1200">
                <a:solidFill>
                  <a:schemeClr val="tx1">
                    <a:tint val="75000"/>
                  </a:schemeClr>
                </a:solidFill>
                <a:latin typeface="+mn-lt"/>
                <a:ea typeface="+mn-ea"/>
              </a:rPr>
              <a:pPr algn="r" defTabSz="914400" fontAlgn="auto">
                <a:spcBef>
                  <a:spcPts val="0"/>
                </a:spcBef>
                <a:spcAft>
                  <a:spcPts val="0"/>
                </a:spcAft>
                <a:defRPr/>
              </a:pPr>
              <a:t>59</a:t>
            </a:fld>
            <a:endParaRPr lang="en-US" sz="1200">
              <a:solidFill>
                <a:schemeClr val="tx1">
                  <a:tint val="75000"/>
                </a:schemeClr>
              </a:solidFill>
              <a:latin typeface="+mn-lt"/>
              <a:ea typeface="+mn-ea"/>
            </a:endParaRPr>
          </a:p>
        </p:txBody>
      </p:sp>
      <p:sp>
        <p:nvSpPr>
          <p:cNvPr id="61443" name="Line 10"/>
          <p:cNvSpPr>
            <a:spLocks noChangeShapeType="1"/>
          </p:cNvSpPr>
          <p:nvPr/>
        </p:nvSpPr>
        <p:spPr bwMode="auto">
          <a:xfrm>
            <a:off x="381000" y="795338"/>
            <a:ext cx="8229600" cy="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44" name="Line 11"/>
          <p:cNvSpPr>
            <a:spLocks noChangeShapeType="1"/>
          </p:cNvSpPr>
          <p:nvPr/>
        </p:nvSpPr>
        <p:spPr bwMode="auto">
          <a:xfrm>
            <a:off x="533400" y="838200"/>
            <a:ext cx="80772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1445"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525"/>
            <a:ext cx="91440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525"/>
            <a:ext cx="91440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2"/>
          <p:cNvSpPr txBox="1">
            <a:spLocks noChangeArrowheads="1"/>
          </p:cNvSpPr>
          <p:nvPr/>
        </p:nvSpPr>
        <p:spPr bwMode="auto">
          <a:xfrm>
            <a:off x="1339850" y="22225"/>
            <a:ext cx="7227888"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defTabSz="914400" eaLnBrk="1" hangingPunct="1">
              <a:spcBef>
                <a:spcPct val="0"/>
              </a:spcBef>
              <a:buFontTx/>
              <a:buNone/>
            </a:pPr>
            <a:r>
              <a:rPr lang="en-US" altLang="en-US" sz="2000" b="1"/>
              <a:t>Carbon footprint of average U.S. household</a:t>
            </a:r>
          </a:p>
          <a:p>
            <a:pPr algn="ctr" defTabSz="914400" eaLnBrk="1" hangingPunct="1">
              <a:spcBef>
                <a:spcPct val="0"/>
              </a:spcBef>
              <a:buFontTx/>
              <a:buNone/>
            </a:pPr>
            <a:r>
              <a:rPr lang="en-US" altLang="en-US" sz="2000" b="1"/>
              <a:t>50 metric tons carbon dioxide equivalents (CO</a:t>
            </a:r>
            <a:r>
              <a:rPr lang="en-US" altLang="en-US" sz="2000" b="1" baseline="-25000"/>
              <a:t>2</a:t>
            </a:r>
            <a:r>
              <a:rPr lang="en-US" altLang="en-US" sz="2000" b="1"/>
              <a:t>e) per year</a:t>
            </a:r>
          </a:p>
        </p:txBody>
      </p:sp>
      <p:sp>
        <p:nvSpPr>
          <p:cNvPr id="61448" name="Text Box 8"/>
          <p:cNvSpPr txBox="1">
            <a:spLocks noChangeArrowheads="1"/>
          </p:cNvSpPr>
          <p:nvPr/>
        </p:nvSpPr>
        <p:spPr bwMode="auto">
          <a:xfrm>
            <a:off x="5616575" y="876300"/>
            <a:ext cx="276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400"/>
              <a:t>source: coolclimate.berkeley.edu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Grp="1"/>
          </p:cNvSpPr>
          <p:nvPr>
            <p:ph type="title"/>
          </p:nvPr>
        </p:nvSpPr>
        <p:spPr>
          <a:xfrm>
            <a:off x="76200" y="0"/>
            <a:ext cx="8229600" cy="1143000"/>
          </a:xfrm>
        </p:spPr>
        <p:txBody>
          <a:bodyPr/>
          <a:lstStyle/>
          <a:p>
            <a:pPr>
              <a:defRPr/>
            </a:pPr>
            <a:r>
              <a:rPr lang="en-US" altLang="en-US" sz="2000" dirty="0" smtClean="0">
                <a:solidFill>
                  <a:schemeClr val="bg1">
                    <a:lumMod val="50000"/>
                  </a:schemeClr>
                </a:solidFill>
                <a:latin typeface="Arial Black" panose="020B0A04020102020204" pitchFamily="34" charset="0"/>
                <a:ea typeface="ＭＳ Ｐゴシック" pitchFamily="34" charset="-128"/>
                <a:cs typeface="Andalus" panose="02020603050405020304" pitchFamily="18" charset="-78"/>
              </a:rPr>
              <a:t>Charles Dickens: the world today is “experiencing </a:t>
            </a:r>
            <a:br>
              <a:rPr lang="en-US" altLang="en-US" sz="2000" dirty="0" smtClean="0">
                <a:solidFill>
                  <a:schemeClr val="bg1">
                    <a:lumMod val="50000"/>
                  </a:schemeClr>
                </a:solidFill>
                <a:latin typeface="Arial Black" panose="020B0A04020102020204" pitchFamily="34" charset="0"/>
                <a:ea typeface="ＭＳ Ｐゴシック" pitchFamily="34" charset="-128"/>
                <a:cs typeface="Andalus" panose="02020603050405020304" pitchFamily="18" charset="-78"/>
              </a:rPr>
            </a:br>
            <a:r>
              <a:rPr lang="en-US" altLang="en-US" sz="2000" dirty="0" smtClean="0">
                <a:solidFill>
                  <a:schemeClr val="bg1">
                    <a:lumMod val="50000"/>
                  </a:schemeClr>
                </a:solidFill>
                <a:latin typeface="Arial Black" panose="020B0A04020102020204" pitchFamily="34" charset="0"/>
                <a:ea typeface="ＭＳ Ｐゴシック" pitchFamily="34" charset="-128"/>
                <a:cs typeface="Andalus" panose="02020603050405020304" pitchFamily="18" charset="-78"/>
              </a:rPr>
              <a:t>the best of times, and the worst of times.”</a:t>
            </a:r>
          </a:p>
        </p:txBody>
      </p:sp>
      <p:sp>
        <p:nvSpPr>
          <p:cNvPr id="7171" name="Rectangle 3"/>
          <p:cNvSpPr>
            <a:spLocks noGrp="1"/>
          </p:cNvSpPr>
          <p:nvPr>
            <p:ph sz="half" idx="1"/>
          </p:nvPr>
        </p:nvSpPr>
        <p:spPr>
          <a:xfrm>
            <a:off x="457200" y="1611313"/>
            <a:ext cx="4038600" cy="4191000"/>
          </a:xfrm>
        </p:spPr>
        <p:txBody>
          <a:bodyPr/>
          <a:lstStyle/>
          <a:p>
            <a:r>
              <a:rPr lang="en-US" altLang="en-US" sz="2400" smtClean="0">
                <a:ea typeface="ＭＳ Ｐゴシック" pitchFamily="34" charset="-128"/>
              </a:rPr>
              <a:t>As a whole, humanity has achieved unparalleled prosperity; </a:t>
            </a:r>
          </a:p>
          <a:p>
            <a:r>
              <a:rPr lang="en-US" altLang="en-US" sz="2400" smtClean="0">
                <a:ea typeface="ＭＳ Ｐゴシック" pitchFamily="34" charset="-128"/>
              </a:rPr>
              <a:t>Great strides are being made to reduce global poverty; </a:t>
            </a:r>
          </a:p>
          <a:p>
            <a:r>
              <a:rPr lang="en-US" altLang="en-US" sz="2400" smtClean="0">
                <a:ea typeface="ＭＳ Ｐゴシック" pitchFamily="34" charset="-128"/>
              </a:rPr>
              <a:t>Technological advances are revolutionizing our lives, stamping out diseases, and transforming communication.</a:t>
            </a:r>
          </a:p>
          <a:p>
            <a:endParaRPr lang="en-US" altLang="en-US" sz="2400" smtClean="0">
              <a:ea typeface="ＭＳ Ｐゴシック" pitchFamily="34" charset="-128"/>
            </a:endParaRPr>
          </a:p>
        </p:txBody>
      </p:sp>
      <p:pic>
        <p:nvPicPr>
          <p:cNvPr id="7172" name="Picture 4"/>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3438" y="1611313"/>
            <a:ext cx="4038600" cy="3794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Slide Number Placeholder 3"/>
          <p:cNvSpPr txBox="1">
            <a:spLocks noGrp="1"/>
          </p:cNvSpPr>
          <p:nvPr/>
        </p:nvSpPr>
        <p:spPr>
          <a:xfrm>
            <a:off x="6553200" y="6356350"/>
            <a:ext cx="2133600" cy="365125"/>
          </a:xfrm>
          <a:prstGeom prst="rect">
            <a:avLst/>
          </a:prstGeom>
          <a:noFill/>
        </p:spPr>
        <p:txBody>
          <a:bodyPr anchor="ctr"/>
          <a:lstStyle/>
          <a:p>
            <a:pPr algn="r" defTabSz="914400" fontAlgn="auto">
              <a:spcBef>
                <a:spcPts val="0"/>
              </a:spcBef>
              <a:spcAft>
                <a:spcPts val="0"/>
              </a:spcAft>
              <a:defRPr/>
            </a:pPr>
            <a:fld id="{B284B065-5D5D-411F-9DA1-331616E49784}" type="slidenum">
              <a:rPr lang="en-US" sz="1200">
                <a:solidFill>
                  <a:schemeClr val="tx1">
                    <a:tint val="75000"/>
                  </a:schemeClr>
                </a:solidFill>
                <a:latin typeface="+mn-lt"/>
                <a:ea typeface="+mn-ea"/>
              </a:rPr>
              <a:pPr algn="r" defTabSz="914400" fontAlgn="auto">
                <a:spcBef>
                  <a:spcPts val="0"/>
                </a:spcBef>
                <a:spcAft>
                  <a:spcPts val="0"/>
                </a:spcAft>
                <a:defRPr/>
              </a:pPr>
              <a:t>60</a:t>
            </a:fld>
            <a:endParaRPr lang="en-US" sz="1200">
              <a:solidFill>
                <a:schemeClr val="tx1">
                  <a:tint val="75000"/>
                </a:schemeClr>
              </a:solidFill>
              <a:latin typeface="+mn-lt"/>
              <a:ea typeface="+mn-ea"/>
            </a:endParaRPr>
          </a:p>
        </p:txBody>
      </p:sp>
      <p:sp>
        <p:nvSpPr>
          <p:cNvPr id="62467" name="Line 10"/>
          <p:cNvSpPr>
            <a:spLocks noChangeShapeType="1"/>
          </p:cNvSpPr>
          <p:nvPr/>
        </p:nvSpPr>
        <p:spPr bwMode="auto">
          <a:xfrm>
            <a:off x="381000" y="795338"/>
            <a:ext cx="8229600" cy="0"/>
          </a:xfrm>
          <a:prstGeom prst="line">
            <a:avLst/>
          </a:prstGeom>
          <a:noFill/>
          <a:ln w="38100">
            <a:solidFill>
              <a:srgbClr val="3399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68" name="Line 11"/>
          <p:cNvSpPr>
            <a:spLocks noChangeShapeType="1"/>
          </p:cNvSpPr>
          <p:nvPr/>
        </p:nvSpPr>
        <p:spPr bwMode="auto">
          <a:xfrm>
            <a:off x="533400" y="838200"/>
            <a:ext cx="80772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24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525"/>
            <a:ext cx="91440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Line 6"/>
          <p:cNvSpPr>
            <a:spLocks noChangeShapeType="1"/>
          </p:cNvSpPr>
          <p:nvPr/>
        </p:nvSpPr>
        <p:spPr bwMode="auto">
          <a:xfrm flipH="1">
            <a:off x="4114800" y="2209800"/>
            <a:ext cx="1295400" cy="914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1" name="Text Box 7"/>
          <p:cNvSpPr txBox="1">
            <a:spLocks noChangeArrowheads="1"/>
          </p:cNvSpPr>
          <p:nvPr/>
        </p:nvSpPr>
        <p:spPr bwMode="auto">
          <a:xfrm>
            <a:off x="5410200" y="990600"/>
            <a:ext cx="2987675" cy="2024063"/>
          </a:xfrm>
          <a:prstGeom prst="rect">
            <a:avLst/>
          </a:prstGeom>
          <a:solidFill>
            <a:srgbClr val="C0E399"/>
          </a:solidFill>
          <a:ln w="9525">
            <a:solidFill>
              <a:schemeClr val="tx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800" u="sng"/>
              <a:t>Previous studies</a:t>
            </a:r>
            <a:r>
              <a:rPr lang="en-US" altLang="en-US" sz="1800"/>
              <a:t>:</a:t>
            </a:r>
          </a:p>
          <a:p>
            <a:pPr defTabSz="914400" eaLnBrk="1" hangingPunct="1">
              <a:spcBef>
                <a:spcPct val="0"/>
              </a:spcBef>
              <a:buFontTx/>
              <a:buChar char="•"/>
            </a:pPr>
            <a:r>
              <a:rPr lang="en-US" altLang="en-US" sz="1800"/>
              <a:t> Fuel processing</a:t>
            </a:r>
          </a:p>
          <a:p>
            <a:pPr defTabSz="914400" eaLnBrk="1" hangingPunct="1">
              <a:spcBef>
                <a:spcPct val="0"/>
              </a:spcBef>
              <a:buFontTx/>
              <a:buChar char="•"/>
            </a:pPr>
            <a:r>
              <a:rPr lang="en-US" altLang="en-US" sz="1800"/>
              <a:t> Fuel transport/storage</a:t>
            </a:r>
          </a:p>
          <a:p>
            <a:pPr defTabSz="914400" eaLnBrk="1" hangingPunct="1">
              <a:spcBef>
                <a:spcPct val="0"/>
              </a:spcBef>
              <a:buFontTx/>
              <a:buChar char="•"/>
            </a:pPr>
            <a:r>
              <a:rPr lang="en-US" altLang="en-US" sz="1800"/>
              <a:t> Power plant construction</a:t>
            </a:r>
          </a:p>
          <a:p>
            <a:pPr defTabSz="914400" eaLnBrk="1" hangingPunct="1">
              <a:spcBef>
                <a:spcPct val="0"/>
              </a:spcBef>
              <a:buFontTx/>
              <a:buNone/>
            </a:pPr>
            <a:r>
              <a:rPr lang="en-US" altLang="en-US" sz="1800" u="sng"/>
              <a:t>Our study:</a:t>
            </a:r>
          </a:p>
          <a:p>
            <a:pPr defTabSz="914400" eaLnBrk="1" hangingPunct="1">
              <a:spcBef>
                <a:spcPct val="0"/>
              </a:spcBef>
              <a:buFontTx/>
              <a:buChar char="•"/>
            </a:pPr>
            <a:r>
              <a:rPr lang="en-US" altLang="en-US" sz="1800"/>
              <a:t> Procurement</a:t>
            </a:r>
          </a:p>
          <a:p>
            <a:pPr defTabSz="914400" eaLnBrk="1" hangingPunct="1">
              <a:spcBef>
                <a:spcPct val="0"/>
              </a:spcBef>
              <a:buFontTx/>
              <a:buChar char="•"/>
            </a:pPr>
            <a:r>
              <a:rPr lang="en-US" altLang="en-US" sz="1800"/>
              <a:t> Full supply chain LCA</a:t>
            </a:r>
          </a:p>
        </p:txBody>
      </p:sp>
      <p:sp>
        <p:nvSpPr>
          <p:cNvPr id="62472" name="Rectangle 9"/>
          <p:cNvSpPr>
            <a:spLocks noChangeArrowheads="1"/>
          </p:cNvSpPr>
          <p:nvPr/>
        </p:nvSpPr>
        <p:spPr bwMode="auto">
          <a:xfrm>
            <a:off x="2633663" y="3019425"/>
            <a:ext cx="1428750" cy="33337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defTabSz="914400" eaLnBrk="1" hangingPunct="1">
              <a:spcBef>
                <a:spcPct val="0"/>
              </a:spcBef>
              <a:buFontTx/>
              <a:buNone/>
            </a:pPr>
            <a:r>
              <a:rPr lang="en-US" altLang="en-US" sz="1400"/>
              <a:t>energy indirect</a:t>
            </a:r>
          </a:p>
        </p:txBody>
      </p:sp>
      <p:pic>
        <p:nvPicPr>
          <p:cNvPr id="6247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525"/>
            <a:ext cx="91440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Rectangle 9"/>
          <p:cNvSpPr>
            <a:spLocks noChangeArrowheads="1"/>
          </p:cNvSpPr>
          <p:nvPr/>
        </p:nvSpPr>
        <p:spPr bwMode="auto">
          <a:xfrm>
            <a:off x="2500313" y="457200"/>
            <a:ext cx="5653087" cy="1524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62475" name="Text Box 2"/>
          <p:cNvSpPr txBox="1">
            <a:spLocks noChangeArrowheads="1"/>
          </p:cNvSpPr>
          <p:nvPr/>
        </p:nvSpPr>
        <p:spPr bwMode="auto">
          <a:xfrm>
            <a:off x="2266950" y="22225"/>
            <a:ext cx="5368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defTabSz="914400" eaLnBrk="1" hangingPunct="1">
              <a:spcBef>
                <a:spcPct val="0"/>
              </a:spcBef>
              <a:buFontTx/>
              <a:buNone/>
            </a:pPr>
            <a:r>
              <a:rPr lang="en-US" altLang="en-US" sz="2000" b="1">
                <a:solidFill>
                  <a:srgbClr val="FFCC66"/>
                </a:solidFill>
              </a:rPr>
              <a:t>Carbon footprint of average California household</a:t>
            </a:r>
          </a:p>
          <a:p>
            <a:pPr algn="ctr" defTabSz="914400" eaLnBrk="1" hangingPunct="1">
              <a:spcBef>
                <a:spcPct val="0"/>
              </a:spcBef>
              <a:buFontTx/>
              <a:buNone/>
            </a:pPr>
            <a:r>
              <a:rPr lang="en-US" altLang="en-US" sz="2000" b="1">
                <a:solidFill>
                  <a:srgbClr val="FFCC66"/>
                </a:solidFill>
              </a:rPr>
              <a:t>47 metric tons CO</a:t>
            </a:r>
            <a:r>
              <a:rPr lang="en-US" altLang="en-US" sz="2000" b="1" baseline="-25000">
                <a:solidFill>
                  <a:srgbClr val="FFCC66"/>
                </a:solidFill>
              </a:rPr>
              <a:t>2</a:t>
            </a:r>
            <a:r>
              <a:rPr lang="en-US" altLang="en-US" sz="2000" b="1">
                <a:solidFill>
                  <a:srgbClr val="FFCC66"/>
                </a:solidFill>
              </a:rPr>
              <a:t>e per year</a:t>
            </a:r>
          </a:p>
        </p:txBody>
      </p:sp>
      <p:sp>
        <p:nvSpPr>
          <p:cNvPr id="62476" name="Text Box 12"/>
          <p:cNvSpPr txBox="1">
            <a:spLocks noChangeArrowheads="1"/>
          </p:cNvSpPr>
          <p:nvPr/>
        </p:nvSpPr>
        <p:spPr bwMode="auto">
          <a:xfrm>
            <a:off x="5616575" y="876300"/>
            <a:ext cx="276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400"/>
              <a:t>source: coolclimate.berkeley.edu</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Slide Number Placeholder 3"/>
          <p:cNvSpPr txBox="1">
            <a:spLocks noGrp="1"/>
          </p:cNvSpPr>
          <p:nvPr/>
        </p:nvSpPr>
        <p:spPr>
          <a:xfrm>
            <a:off x="6553200" y="6356350"/>
            <a:ext cx="2133600" cy="365125"/>
          </a:xfrm>
          <a:prstGeom prst="rect">
            <a:avLst/>
          </a:prstGeom>
          <a:noFill/>
        </p:spPr>
        <p:txBody>
          <a:bodyPr anchor="ctr"/>
          <a:lstStyle/>
          <a:p>
            <a:pPr algn="r" defTabSz="914400" fontAlgn="auto">
              <a:spcBef>
                <a:spcPts val="0"/>
              </a:spcBef>
              <a:spcAft>
                <a:spcPts val="0"/>
              </a:spcAft>
              <a:defRPr/>
            </a:pPr>
            <a:fld id="{9F07AB65-5927-4320-8028-242C4AC1C535}" type="slidenum">
              <a:rPr lang="en-US" sz="1200">
                <a:solidFill>
                  <a:schemeClr val="tx1">
                    <a:tint val="75000"/>
                  </a:schemeClr>
                </a:solidFill>
                <a:latin typeface="+mn-lt"/>
                <a:ea typeface="+mn-ea"/>
              </a:rPr>
              <a:pPr algn="r" defTabSz="914400" fontAlgn="auto">
                <a:spcBef>
                  <a:spcPts val="0"/>
                </a:spcBef>
                <a:spcAft>
                  <a:spcPts val="0"/>
                </a:spcAft>
                <a:defRPr/>
              </a:pPr>
              <a:t>61</a:t>
            </a:fld>
            <a:endParaRPr lang="en-US" sz="1200">
              <a:solidFill>
                <a:schemeClr val="tx1">
                  <a:tint val="75000"/>
                </a:schemeClr>
              </a:solidFill>
              <a:latin typeface="+mn-lt"/>
              <a:ea typeface="+mn-ea"/>
            </a:endParaRP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525"/>
            <a:ext cx="91440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2"/>
          <p:cNvSpPr txBox="1">
            <a:spLocks noChangeArrowheads="1"/>
          </p:cNvSpPr>
          <p:nvPr/>
        </p:nvSpPr>
        <p:spPr bwMode="auto">
          <a:xfrm>
            <a:off x="1941513" y="22225"/>
            <a:ext cx="6024562"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defTabSz="914400" eaLnBrk="1" hangingPunct="1">
              <a:spcBef>
                <a:spcPct val="0"/>
              </a:spcBef>
              <a:buFontTx/>
              <a:buNone/>
            </a:pPr>
            <a:r>
              <a:rPr lang="en-US" altLang="en-US" sz="2000" b="1"/>
              <a:t>Carbon footprint of average St. Louis household</a:t>
            </a:r>
          </a:p>
          <a:p>
            <a:pPr algn="ctr" defTabSz="914400" eaLnBrk="1" hangingPunct="1">
              <a:spcBef>
                <a:spcPct val="0"/>
              </a:spcBef>
              <a:buFontTx/>
              <a:buNone/>
            </a:pPr>
            <a:r>
              <a:rPr lang="en-US" altLang="en-US" sz="2000" b="1"/>
              <a:t>49 metric tons CO</a:t>
            </a:r>
            <a:r>
              <a:rPr lang="en-US" altLang="en-US" sz="2000" b="1" baseline="-25000"/>
              <a:t>2</a:t>
            </a:r>
            <a:r>
              <a:rPr lang="en-US" altLang="en-US" sz="2000" b="1"/>
              <a:t>e per year</a:t>
            </a:r>
          </a:p>
        </p:txBody>
      </p:sp>
      <p:sp>
        <p:nvSpPr>
          <p:cNvPr id="63493" name="Text Box 6"/>
          <p:cNvSpPr txBox="1">
            <a:spLocks noChangeArrowheads="1"/>
          </p:cNvSpPr>
          <p:nvPr/>
        </p:nvSpPr>
        <p:spPr bwMode="auto">
          <a:xfrm>
            <a:off x="5616575" y="876300"/>
            <a:ext cx="276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400"/>
              <a:t>source: coolclimate.berkeley.edu</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Slide Number Placeholder 3"/>
          <p:cNvSpPr txBox="1">
            <a:spLocks noGrp="1"/>
          </p:cNvSpPr>
          <p:nvPr/>
        </p:nvSpPr>
        <p:spPr>
          <a:xfrm>
            <a:off x="6553200" y="6356350"/>
            <a:ext cx="2133600" cy="365125"/>
          </a:xfrm>
          <a:prstGeom prst="rect">
            <a:avLst/>
          </a:prstGeom>
          <a:noFill/>
        </p:spPr>
        <p:txBody>
          <a:bodyPr anchor="ctr"/>
          <a:lstStyle/>
          <a:p>
            <a:pPr algn="r" defTabSz="914400" fontAlgn="auto">
              <a:spcBef>
                <a:spcPts val="0"/>
              </a:spcBef>
              <a:spcAft>
                <a:spcPts val="0"/>
              </a:spcAft>
              <a:defRPr/>
            </a:pPr>
            <a:fld id="{A079FFA1-20E9-4349-9133-EF823C0BC445}" type="slidenum">
              <a:rPr lang="en-US" sz="1200">
                <a:solidFill>
                  <a:schemeClr val="tx1">
                    <a:tint val="75000"/>
                  </a:schemeClr>
                </a:solidFill>
                <a:latin typeface="+mn-lt"/>
                <a:ea typeface="+mn-ea"/>
              </a:rPr>
              <a:pPr algn="r" defTabSz="914400" fontAlgn="auto">
                <a:spcBef>
                  <a:spcPts val="0"/>
                </a:spcBef>
                <a:spcAft>
                  <a:spcPts val="0"/>
                </a:spcAft>
                <a:defRPr/>
              </a:pPr>
              <a:t>62</a:t>
            </a:fld>
            <a:endParaRPr lang="en-US" sz="1200">
              <a:solidFill>
                <a:schemeClr val="tx1">
                  <a:tint val="75000"/>
                </a:schemeClr>
              </a:solidFill>
              <a:latin typeface="+mn-lt"/>
              <a:ea typeface="+mn-ea"/>
            </a:endParaRPr>
          </a:p>
        </p:txBody>
      </p:sp>
      <p:sp>
        <p:nvSpPr>
          <p:cNvPr id="64515" name="Text Box 5"/>
          <p:cNvSpPr txBox="1">
            <a:spLocks noChangeArrowheads="1"/>
          </p:cNvSpPr>
          <p:nvPr/>
        </p:nvSpPr>
        <p:spPr bwMode="auto">
          <a:xfrm>
            <a:off x="746125" y="6616700"/>
            <a:ext cx="276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400"/>
              <a:t>source: coolclimate.berkeley.edu</a:t>
            </a:r>
          </a:p>
        </p:txBody>
      </p:sp>
      <p:pic>
        <p:nvPicPr>
          <p:cNvPr id="64516" name="Picture 5" descr="Figure-6.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Slide Number Placeholder 3"/>
          <p:cNvSpPr txBox="1">
            <a:spLocks noGrp="1"/>
          </p:cNvSpPr>
          <p:nvPr/>
        </p:nvSpPr>
        <p:spPr>
          <a:xfrm>
            <a:off x="6553200" y="6356350"/>
            <a:ext cx="2133600" cy="365125"/>
          </a:xfrm>
          <a:prstGeom prst="rect">
            <a:avLst/>
          </a:prstGeom>
          <a:noFill/>
        </p:spPr>
        <p:txBody>
          <a:bodyPr anchor="ctr"/>
          <a:lstStyle/>
          <a:p>
            <a:pPr algn="r" defTabSz="914400" fontAlgn="auto">
              <a:spcBef>
                <a:spcPts val="0"/>
              </a:spcBef>
              <a:spcAft>
                <a:spcPts val="0"/>
              </a:spcAft>
              <a:defRPr/>
            </a:pPr>
            <a:fld id="{33C5A520-5718-44EE-8EF6-95AE3CB129A7}" type="slidenum">
              <a:rPr lang="en-US" sz="1200">
                <a:solidFill>
                  <a:schemeClr val="tx1">
                    <a:tint val="75000"/>
                  </a:schemeClr>
                </a:solidFill>
                <a:latin typeface="+mn-lt"/>
                <a:ea typeface="+mn-ea"/>
              </a:rPr>
              <a:pPr algn="r" defTabSz="914400" fontAlgn="auto">
                <a:spcBef>
                  <a:spcPts val="0"/>
                </a:spcBef>
                <a:spcAft>
                  <a:spcPts val="0"/>
                </a:spcAft>
                <a:defRPr/>
              </a:pPr>
              <a:t>63</a:t>
            </a:fld>
            <a:endParaRPr lang="en-US" sz="1200">
              <a:solidFill>
                <a:schemeClr val="tx1">
                  <a:tint val="75000"/>
                </a:schemeClr>
              </a:solidFill>
              <a:latin typeface="+mn-lt"/>
              <a:ea typeface="+mn-ea"/>
            </a:endParaRPr>
          </a:p>
        </p:txBody>
      </p:sp>
      <p:pic>
        <p:nvPicPr>
          <p:cNvPr id="655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10744200"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3"/>
          <p:cNvSpPr txBox="1">
            <a:spLocks noChangeArrowheads="1"/>
          </p:cNvSpPr>
          <p:nvPr/>
        </p:nvSpPr>
        <p:spPr bwMode="auto">
          <a:xfrm>
            <a:off x="2209800" y="-520700"/>
            <a:ext cx="3505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65541" name="TextBox 4"/>
          <p:cNvSpPr txBox="1">
            <a:spLocks noChangeArrowheads="1"/>
          </p:cNvSpPr>
          <p:nvPr/>
        </p:nvSpPr>
        <p:spPr bwMode="auto">
          <a:xfrm>
            <a:off x="-76200" y="6781800"/>
            <a:ext cx="9448800" cy="369888"/>
          </a:xfrm>
          <a:prstGeom prst="rect">
            <a:avLst/>
          </a:prstGeom>
          <a:solidFill>
            <a:schemeClr val="bg1"/>
          </a:solidFill>
          <a:ln w="9525">
            <a:solidFill>
              <a:schemeClr val="bg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Slide Number Placeholder 4"/>
          <p:cNvSpPr txBox="1">
            <a:spLocks noGrp="1"/>
          </p:cNvSpPr>
          <p:nvPr/>
        </p:nvSpPr>
        <p:spPr bwMode="auto">
          <a:xfrm>
            <a:off x="8302625" y="6478588"/>
            <a:ext cx="5286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defTabSz="914400" eaLnBrk="1" hangingPunct="1">
              <a:spcBef>
                <a:spcPct val="0"/>
              </a:spcBef>
              <a:buFontTx/>
              <a:buNone/>
            </a:pPr>
            <a:fld id="{8C9563D5-7593-4CD7-AE7E-9F8C6CCAC4B4}" type="slidenum">
              <a:rPr lang="en-US" altLang="en-US" sz="800"/>
              <a:pPr algn="r" defTabSz="914400" eaLnBrk="1" hangingPunct="1">
                <a:spcBef>
                  <a:spcPct val="0"/>
                </a:spcBef>
                <a:buFontTx/>
                <a:buNone/>
              </a:pPr>
              <a:t>64</a:t>
            </a:fld>
            <a:endParaRPr lang="en-US" altLang="en-US" sz="800"/>
          </a:p>
        </p:txBody>
      </p:sp>
      <p:sp>
        <p:nvSpPr>
          <p:cNvPr id="15" name="Title 2"/>
          <p:cNvSpPr txBox="1">
            <a:spLocks/>
          </p:cNvSpPr>
          <p:nvPr/>
        </p:nvSpPr>
        <p:spPr bwMode="auto">
          <a:xfrm>
            <a:off x="268288" y="103188"/>
            <a:ext cx="5380037" cy="401637"/>
          </a:xfrm>
          <a:prstGeom prst="rect">
            <a:avLst/>
          </a:prstGeom>
          <a:noFill/>
          <a:ln w="9525">
            <a:noFill/>
            <a:miter lim="800000"/>
            <a:headEnd/>
            <a:tailEnd/>
          </a:ln>
        </p:spPr>
        <p:txBody>
          <a:bodyPr anchor="ctr"/>
          <a:lstStyle/>
          <a:p>
            <a:pPr defTabSz="914400" eaLnBrk="0" fontAlgn="auto" hangingPunct="0">
              <a:spcBef>
                <a:spcPts val="0"/>
              </a:spcBef>
              <a:spcAft>
                <a:spcPts val="0"/>
              </a:spcAft>
              <a:defRPr/>
            </a:pPr>
            <a:r>
              <a:rPr lang="en-US" b="1" dirty="0">
                <a:solidFill>
                  <a:srgbClr val="008000"/>
                </a:solidFill>
                <a:latin typeface="Franklin Gothic Book" pitchFamily="34" charset="0"/>
                <a:ea typeface="+mn-ea"/>
                <a:cs typeface="Arial" charset="0"/>
              </a:rPr>
              <a:t>CARIBBEAN GREEN TECHNOLOGY CENTER</a:t>
            </a:r>
            <a:endParaRPr lang="en-US" sz="2300" b="1" dirty="0">
              <a:solidFill>
                <a:srgbClr val="008000"/>
              </a:solidFill>
              <a:latin typeface="Franklin Gothic Book" pitchFamily="34" charset="0"/>
              <a:ea typeface="+mj-ea"/>
              <a:cs typeface="Arial" charset="0"/>
            </a:endParaRPr>
          </a:p>
        </p:txBody>
      </p:sp>
      <p:sp>
        <p:nvSpPr>
          <p:cNvPr id="9" name="Rectangle 8"/>
          <p:cNvSpPr/>
          <p:nvPr/>
        </p:nvSpPr>
        <p:spPr>
          <a:xfrm>
            <a:off x="0" y="519113"/>
            <a:ext cx="9144000" cy="312737"/>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anchor="ctr"/>
          <a:lstStyle/>
          <a:p>
            <a:pPr algn="ctr" defTabSz="914400" fontAlgn="auto">
              <a:spcBef>
                <a:spcPts val="0"/>
              </a:spcBef>
              <a:spcAft>
                <a:spcPts val="0"/>
              </a:spcAft>
              <a:defRPr/>
            </a:pPr>
            <a:endParaRPr lang="en-US" dirty="0">
              <a:solidFill>
                <a:srgbClr val="008000"/>
              </a:solidFill>
            </a:endParaRPr>
          </a:p>
        </p:txBody>
      </p:sp>
      <p:sp>
        <p:nvSpPr>
          <p:cNvPr id="66565" name="TextBox 9"/>
          <p:cNvSpPr txBox="1">
            <a:spLocks noChangeArrowheads="1"/>
          </p:cNvSpPr>
          <p:nvPr/>
        </p:nvSpPr>
        <p:spPr bwMode="auto">
          <a:xfrm>
            <a:off x="314325" y="519113"/>
            <a:ext cx="71532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500">
                <a:solidFill>
                  <a:schemeClr val="bg1"/>
                </a:solidFill>
                <a:latin typeface="Franklin Gothic Book" pitchFamily="34" charset="0"/>
              </a:rPr>
              <a:t>USVI HOUSEHOLD CARBON CALCULATOR   </a:t>
            </a:r>
            <a:r>
              <a:rPr lang="en-US" altLang="en-US" sz="1500">
                <a:solidFill>
                  <a:srgbClr val="FF0000"/>
                </a:solidFill>
                <a:latin typeface="Franklin Gothic Book" pitchFamily="34" charset="0"/>
              </a:rPr>
              <a:t>    </a:t>
            </a:r>
          </a:p>
        </p:txBody>
      </p:sp>
      <p:sp>
        <p:nvSpPr>
          <p:cNvPr id="66566" name="TextBox 12"/>
          <p:cNvSpPr txBox="1">
            <a:spLocks noChangeArrowheads="1"/>
          </p:cNvSpPr>
          <p:nvPr/>
        </p:nvSpPr>
        <p:spPr bwMode="auto">
          <a:xfrm>
            <a:off x="228600" y="6581775"/>
            <a:ext cx="83820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000"/>
              <a:t>CARIBBEAN GREEN TECHNOLOGY CENTER, UVI  … R. SHIRLEY, UNIVERSITY OF CALIFORNIA, BERKELEY … RENEWABLE AND APPROPRIATE ENERGY LABORATORY</a:t>
            </a:r>
          </a:p>
        </p:txBody>
      </p:sp>
      <p:sp>
        <p:nvSpPr>
          <p:cNvPr id="14" name="Rectangle 13"/>
          <p:cNvSpPr/>
          <p:nvPr/>
        </p:nvSpPr>
        <p:spPr>
          <a:xfrm>
            <a:off x="304800" y="1066800"/>
            <a:ext cx="4343400" cy="5262563"/>
          </a:xfrm>
          <a:prstGeom prst="rect">
            <a:avLst/>
          </a:prstGeom>
        </p:spPr>
        <p:txBody>
          <a:bodyPr>
            <a:spAutoFit/>
          </a:bodyPr>
          <a:lstStyle/>
          <a:p>
            <a:pPr defTabSz="914400" fontAlgn="auto">
              <a:spcBef>
                <a:spcPts val="0"/>
              </a:spcBef>
              <a:spcAft>
                <a:spcPts val="0"/>
              </a:spcAft>
              <a:buFont typeface="Wingdings" pitchFamily="2" charset="2"/>
              <a:buChar char="Ø"/>
              <a:defRPr/>
            </a:pPr>
            <a:r>
              <a:rPr lang="en-US" sz="1400" dirty="0">
                <a:solidFill>
                  <a:srgbClr val="008000"/>
                </a:solidFill>
                <a:latin typeface="+mn-lt"/>
                <a:ea typeface="+mn-ea"/>
              </a:rPr>
              <a:t>Governor's Goal: Reduce fossil fuel usage in the USVI by </a:t>
            </a:r>
            <a:r>
              <a:rPr lang="en-US" sz="1400" b="1" dirty="0">
                <a:solidFill>
                  <a:srgbClr val="008000"/>
                </a:solidFill>
                <a:latin typeface="+mn-lt"/>
                <a:ea typeface="+mn-ea"/>
              </a:rPr>
              <a:t>60% by 2025</a:t>
            </a:r>
          </a:p>
          <a:p>
            <a:pPr defTabSz="914400" fontAlgn="auto">
              <a:spcBef>
                <a:spcPts val="0"/>
              </a:spcBef>
              <a:spcAft>
                <a:spcPts val="0"/>
              </a:spcAft>
              <a:buFont typeface="Wingdings" pitchFamily="2" charset="2"/>
              <a:buChar char="Ø"/>
              <a:defRPr/>
            </a:pPr>
            <a:endParaRPr lang="en-US" sz="1400" b="1" dirty="0">
              <a:solidFill>
                <a:srgbClr val="008000"/>
              </a:solidFill>
              <a:latin typeface="+mn-lt"/>
              <a:ea typeface="+mn-ea"/>
            </a:endParaRPr>
          </a:p>
          <a:p>
            <a:pPr defTabSz="914400" fontAlgn="auto">
              <a:spcBef>
                <a:spcPts val="0"/>
              </a:spcBef>
              <a:spcAft>
                <a:spcPts val="0"/>
              </a:spcAft>
              <a:buFont typeface="Wingdings" pitchFamily="2" charset="2"/>
              <a:buChar char="Ø"/>
              <a:defRPr/>
            </a:pPr>
            <a:r>
              <a:rPr lang="en-US" sz="1400" dirty="0">
                <a:solidFill>
                  <a:srgbClr val="008000"/>
                </a:solidFill>
                <a:latin typeface="Franklin Gothic Book" pitchFamily="34" charset="0"/>
                <a:ea typeface="+mn-ea"/>
              </a:rPr>
              <a:t> In 2010 began work with NREL and the University of the Virgin Islands to develop a household calculator for education purposes. </a:t>
            </a:r>
          </a:p>
          <a:p>
            <a:pPr defTabSz="914400" fontAlgn="auto">
              <a:spcBef>
                <a:spcPts val="0"/>
              </a:spcBef>
              <a:spcAft>
                <a:spcPts val="0"/>
              </a:spcAft>
              <a:defRPr/>
            </a:pPr>
            <a:endParaRPr lang="en-US" sz="1400" dirty="0">
              <a:solidFill>
                <a:srgbClr val="008000"/>
              </a:solidFill>
              <a:latin typeface="Franklin Gothic Book" pitchFamily="34" charset="0"/>
              <a:ea typeface="+mn-ea"/>
            </a:endParaRPr>
          </a:p>
          <a:p>
            <a:pPr defTabSz="914400" fontAlgn="auto">
              <a:spcBef>
                <a:spcPts val="0"/>
              </a:spcBef>
              <a:spcAft>
                <a:spcPts val="0"/>
              </a:spcAft>
              <a:buFont typeface="Wingdings" pitchFamily="2" charset="2"/>
              <a:buChar char="Ø"/>
              <a:defRPr/>
            </a:pPr>
            <a:r>
              <a:rPr lang="en-US" sz="1400" dirty="0">
                <a:solidFill>
                  <a:srgbClr val="008000"/>
                </a:solidFill>
                <a:latin typeface="Franklin Gothic Book" pitchFamily="34" charset="0"/>
                <a:ea typeface="+mn-ea"/>
              </a:rPr>
              <a:t>Based on the </a:t>
            </a:r>
            <a:r>
              <a:rPr lang="en-US" sz="1400" b="1" dirty="0">
                <a:solidFill>
                  <a:srgbClr val="008000"/>
                </a:solidFill>
                <a:latin typeface="Franklin Gothic Book" pitchFamily="34" charset="0"/>
                <a:ea typeface="+mn-ea"/>
              </a:rPr>
              <a:t>Cool Climate Carbon Footprint </a:t>
            </a:r>
            <a:r>
              <a:rPr lang="en-US" sz="1400" dirty="0">
                <a:solidFill>
                  <a:srgbClr val="008000"/>
                </a:solidFill>
                <a:latin typeface="Franklin Gothic Book" pitchFamily="34" charset="0"/>
                <a:ea typeface="+mn-ea"/>
              </a:rPr>
              <a:t>Calculator developed at RAEL</a:t>
            </a:r>
          </a:p>
          <a:p>
            <a:pPr defTabSz="914400" fontAlgn="auto">
              <a:spcBef>
                <a:spcPts val="0"/>
              </a:spcBef>
              <a:spcAft>
                <a:spcPts val="0"/>
              </a:spcAft>
              <a:buFont typeface="Wingdings" pitchFamily="2" charset="2"/>
              <a:buChar char="Ø"/>
              <a:defRPr/>
            </a:pPr>
            <a:endParaRPr lang="en-US" sz="1400" dirty="0">
              <a:solidFill>
                <a:srgbClr val="008000"/>
              </a:solidFill>
              <a:latin typeface="Franklin Gothic Book" pitchFamily="34" charset="0"/>
              <a:ea typeface="+mn-ea"/>
            </a:endParaRPr>
          </a:p>
          <a:p>
            <a:pPr defTabSz="914400" fontAlgn="auto">
              <a:spcBef>
                <a:spcPts val="0"/>
              </a:spcBef>
              <a:spcAft>
                <a:spcPts val="0"/>
              </a:spcAft>
              <a:buFont typeface="Wingdings" pitchFamily="2" charset="2"/>
              <a:buChar char="Ø"/>
              <a:defRPr/>
            </a:pPr>
            <a:r>
              <a:rPr lang="en-US" sz="1400" dirty="0">
                <a:solidFill>
                  <a:srgbClr val="008000"/>
                </a:solidFill>
                <a:latin typeface="Franklin Gothic Book" pitchFamily="34" charset="0"/>
                <a:ea typeface="+mn-ea"/>
              </a:rPr>
              <a:t>Expenditure Data </a:t>
            </a:r>
          </a:p>
          <a:p>
            <a:pPr marL="231775" indent="-122238" defTabSz="914400" fontAlgn="auto">
              <a:spcBef>
                <a:spcPts val="0"/>
              </a:spcBef>
              <a:spcAft>
                <a:spcPts val="0"/>
              </a:spcAft>
              <a:buFont typeface="Arial" pitchFamily="34" charset="0"/>
              <a:buChar char="•"/>
              <a:defRPr/>
            </a:pPr>
            <a:r>
              <a:rPr lang="en-US" sz="1400" dirty="0">
                <a:solidFill>
                  <a:srgbClr val="008000"/>
                </a:solidFill>
                <a:latin typeface="Franklin Gothic Book" pitchFamily="34" charset="0"/>
                <a:ea typeface="+mn-ea"/>
              </a:rPr>
              <a:t>Consumer Expenditure Surveys and Consumer Price Index Data</a:t>
            </a:r>
          </a:p>
          <a:p>
            <a:pPr defTabSz="914400" fontAlgn="auto">
              <a:spcBef>
                <a:spcPts val="0"/>
              </a:spcBef>
              <a:spcAft>
                <a:spcPts val="0"/>
              </a:spcAft>
              <a:buFont typeface="Wingdings" pitchFamily="2" charset="2"/>
              <a:buChar char="Ø"/>
              <a:defRPr/>
            </a:pPr>
            <a:endParaRPr lang="en-US" sz="1400" dirty="0">
              <a:solidFill>
                <a:srgbClr val="008000"/>
              </a:solidFill>
              <a:latin typeface="Franklin Gothic Book" pitchFamily="34" charset="0"/>
              <a:ea typeface="+mn-ea"/>
            </a:endParaRPr>
          </a:p>
          <a:p>
            <a:pPr defTabSz="914400" fontAlgn="auto">
              <a:spcBef>
                <a:spcPts val="0"/>
              </a:spcBef>
              <a:spcAft>
                <a:spcPts val="0"/>
              </a:spcAft>
              <a:buFont typeface="Wingdings" pitchFamily="2" charset="2"/>
              <a:buChar char="Ø"/>
              <a:defRPr/>
            </a:pPr>
            <a:r>
              <a:rPr lang="en-US" sz="1400" dirty="0">
                <a:solidFill>
                  <a:srgbClr val="008000"/>
                </a:solidFill>
                <a:latin typeface="Franklin Gothic Book" pitchFamily="34" charset="0"/>
                <a:ea typeface="+mn-ea"/>
              </a:rPr>
              <a:t>Emissions Factors</a:t>
            </a:r>
          </a:p>
          <a:p>
            <a:pPr marL="231775" indent="-122238" defTabSz="914400" fontAlgn="auto">
              <a:spcBef>
                <a:spcPts val="0"/>
              </a:spcBef>
              <a:spcAft>
                <a:spcPts val="0"/>
              </a:spcAft>
              <a:buFont typeface="Arial" pitchFamily="34" charset="0"/>
              <a:buChar char="•"/>
              <a:defRPr/>
            </a:pPr>
            <a:r>
              <a:rPr lang="en-US" sz="1400" dirty="0">
                <a:solidFill>
                  <a:srgbClr val="008000"/>
                </a:solidFill>
                <a:latin typeface="Franklin Gothic Book" pitchFamily="34" charset="0"/>
                <a:ea typeface="+mn-ea"/>
              </a:rPr>
              <a:t>Utilities: Electricity, Water, Gas, and Waste based on local Utility data</a:t>
            </a:r>
          </a:p>
          <a:p>
            <a:pPr marL="231775" indent="-122238" defTabSz="914400" fontAlgn="auto">
              <a:spcBef>
                <a:spcPts val="0"/>
              </a:spcBef>
              <a:spcAft>
                <a:spcPts val="0"/>
              </a:spcAft>
              <a:buFontTx/>
              <a:buChar char="-"/>
              <a:defRPr/>
            </a:pPr>
            <a:endParaRPr lang="en-US" sz="1400" dirty="0">
              <a:solidFill>
                <a:srgbClr val="008000"/>
              </a:solidFill>
              <a:latin typeface="Franklin Gothic Book" pitchFamily="34" charset="0"/>
              <a:ea typeface="+mn-ea"/>
            </a:endParaRPr>
          </a:p>
          <a:p>
            <a:pPr marL="231775" indent="-122238" defTabSz="914400" fontAlgn="auto">
              <a:spcBef>
                <a:spcPts val="0"/>
              </a:spcBef>
              <a:spcAft>
                <a:spcPts val="0"/>
              </a:spcAft>
              <a:buFont typeface="Arial" pitchFamily="34" charset="0"/>
              <a:buChar char="•"/>
              <a:defRPr/>
            </a:pPr>
            <a:r>
              <a:rPr lang="en-US" sz="1400" dirty="0">
                <a:solidFill>
                  <a:srgbClr val="008000"/>
                </a:solidFill>
                <a:latin typeface="Franklin Gothic Book" pitchFamily="34" charset="0"/>
                <a:ea typeface="+mn-ea"/>
              </a:rPr>
              <a:t>Food/Goods and Services: EIO-LCA data </a:t>
            </a:r>
          </a:p>
          <a:p>
            <a:pPr marL="231775" indent="-122238" defTabSz="914400" fontAlgn="auto">
              <a:spcBef>
                <a:spcPts val="0"/>
              </a:spcBef>
              <a:spcAft>
                <a:spcPts val="0"/>
              </a:spcAft>
              <a:buFont typeface="Arial" pitchFamily="34" charset="0"/>
              <a:buChar char="•"/>
              <a:defRPr/>
            </a:pPr>
            <a:endParaRPr lang="en-US" sz="1400" dirty="0">
              <a:solidFill>
                <a:srgbClr val="008000"/>
              </a:solidFill>
              <a:latin typeface="Franklin Gothic Book" pitchFamily="34" charset="0"/>
              <a:ea typeface="+mn-ea"/>
            </a:endParaRPr>
          </a:p>
          <a:p>
            <a:pPr marL="231775" indent="-122238" defTabSz="914400" fontAlgn="auto">
              <a:spcBef>
                <a:spcPts val="0"/>
              </a:spcBef>
              <a:spcAft>
                <a:spcPts val="0"/>
              </a:spcAft>
              <a:buFont typeface="Arial" pitchFamily="34" charset="0"/>
              <a:buChar char="•"/>
              <a:defRPr/>
            </a:pPr>
            <a:r>
              <a:rPr lang="en-US" sz="1400" dirty="0">
                <a:solidFill>
                  <a:srgbClr val="008000"/>
                </a:solidFill>
                <a:latin typeface="Franklin Gothic Book" pitchFamily="34" charset="0"/>
                <a:ea typeface="+mn-ea"/>
              </a:rPr>
              <a:t>Transportation: based on EIO-LCA data for vehicle manufacture, local data on taxi, ferry, and standard vehicle characteristics</a:t>
            </a:r>
          </a:p>
          <a:p>
            <a:pPr marL="231775" indent="-122238" defTabSz="914400" fontAlgn="auto">
              <a:spcBef>
                <a:spcPts val="0"/>
              </a:spcBef>
              <a:spcAft>
                <a:spcPts val="0"/>
              </a:spcAft>
              <a:defRPr/>
            </a:pPr>
            <a:r>
              <a:rPr lang="en-US" sz="1400" dirty="0">
                <a:latin typeface="+mn-lt"/>
                <a:ea typeface="+mn-ea"/>
              </a:rPr>
              <a:t>   </a:t>
            </a:r>
            <a:r>
              <a:rPr lang="en-US" sz="1400" dirty="0">
                <a:latin typeface="+mn-lt"/>
                <a:ea typeface="+mn-ea"/>
                <a:hlinkClick r:id="rId3"/>
              </a:rPr>
              <a:t>http://www.eiolca.net/</a:t>
            </a:r>
            <a:r>
              <a:rPr lang="en-US" sz="1400" dirty="0">
                <a:solidFill>
                  <a:srgbClr val="008000"/>
                </a:solidFill>
                <a:latin typeface="Franklin Gothic Book" pitchFamily="34" charset="0"/>
                <a:ea typeface="+mn-ea"/>
              </a:rPr>
              <a:t> </a:t>
            </a:r>
          </a:p>
        </p:txBody>
      </p:sp>
      <p:pic>
        <p:nvPicPr>
          <p:cNvPr id="66568" name="Picture 2"/>
          <p:cNvPicPr>
            <a:picLocks noChangeAspect="1" noChangeArrowheads="1"/>
          </p:cNvPicPr>
          <p:nvPr/>
        </p:nvPicPr>
        <p:blipFill>
          <a:blip r:embed="rId4">
            <a:extLst>
              <a:ext uri="{28A0092B-C50C-407E-A947-70E740481C1C}">
                <a14:useLocalDpi xmlns:a14="http://schemas.microsoft.com/office/drawing/2010/main" val="0"/>
              </a:ext>
            </a:extLst>
          </a:blip>
          <a:srcRect l="24374" t="6000" r="26250" b="6000"/>
          <a:stretch>
            <a:fillRect/>
          </a:stretch>
        </p:blipFill>
        <p:spPr bwMode="auto">
          <a:xfrm>
            <a:off x="4648200" y="1752600"/>
            <a:ext cx="41036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914400"/>
            <a:ext cx="1143000" cy="10668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6570" name="Rectangle 10"/>
          <p:cNvSpPr>
            <a:spLocks noChangeArrowheads="1"/>
          </p:cNvSpPr>
          <p:nvPr/>
        </p:nvSpPr>
        <p:spPr bwMode="auto">
          <a:xfrm>
            <a:off x="4757738" y="5954713"/>
            <a:ext cx="3243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800">
                <a:hlinkClick r:id="rId6"/>
              </a:rPr>
              <a:t>http://coolclimate.berkeley.edu/</a:t>
            </a:r>
            <a:endParaRPr lang="en-US" altLang="en-US" sz="180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Slide Number Placeholder 3"/>
          <p:cNvSpPr txBox="1">
            <a:spLocks noGrp="1"/>
          </p:cNvSpPr>
          <p:nvPr/>
        </p:nvSpPr>
        <p:spPr>
          <a:xfrm>
            <a:off x="6553200" y="6356350"/>
            <a:ext cx="2133600" cy="365125"/>
          </a:xfrm>
          <a:prstGeom prst="rect">
            <a:avLst/>
          </a:prstGeom>
          <a:noFill/>
        </p:spPr>
        <p:txBody>
          <a:bodyPr anchor="ctr"/>
          <a:lstStyle/>
          <a:p>
            <a:pPr algn="r" defTabSz="914400" fontAlgn="auto">
              <a:spcBef>
                <a:spcPts val="0"/>
              </a:spcBef>
              <a:spcAft>
                <a:spcPts val="0"/>
              </a:spcAft>
              <a:defRPr/>
            </a:pPr>
            <a:fld id="{3E6D2278-0F5C-4263-B3B2-94DB6E0B08F8}" type="slidenum">
              <a:rPr lang="en-US" sz="1200">
                <a:solidFill>
                  <a:schemeClr val="tx1">
                    <a:tint val="75000"/>
                  </a:schemeClr>
                </a:solidFill>
                <a:latin typeface="+mn-lt"/>
                <a:ea typeface="+mn-ea"/>
              </a:rPr>
              <a:pPr algn="r" defTabSz="914400" fontAlgn="auto">
                <a:spcBef>
                  <a:spcPts val="0"/>
                </a:spcBef>
                <a:spcAft>
                  <a:spcPts val="0"/>
                </a:spcAft>
                <a:defRPr/>
              </a:pPr>
              <a:t>65</a:t>
            </a:fld>
            <a:endParaRPr lang="en-US" sz="1200">
              <a:solidFill>
                <a:schemeClr val="tx1">
                  <a:tint val="75000"/>
                </a:schemeClr>
              </a:solidFill>
              <a:latin typeface="+mn-lt"/>
              <a:ea typeface="+mn-ea"/>
            </a:endParaRPr>
          </a:p>
        </p:txBody>
      </p:sp>
      <p:pic>
        <p:nvPicPr>
          <p:cNvPr id="675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3"/>
          <p:cNvSpPr txBox="1">
            <a:spLocks noChangeArrowheads="1"/>
          </p:cNvSpPr>
          <p:nvPr/>
        </p:nvSpPr>
        <p:spPr bwMode="auto">
          <a:xfrm>
            <a:off x="-381000" y="6781800"/>
            <a:ext cx="9753600" cy="369888"/>
          </a:xfrm>
          <a:prstGeom prst="rect">
            <a:avLst/>
          </a:prstGeom>
          <a:solidFill>
            <a:schemeClr val="bg1"/>
          </a:solidFill>
          <a:ln w="9525">
            <a:solidFill>
              <a:schemeClr val="bg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itle 2"/>
          <p:cNvSpPr>
            <a:spLocks noGrp="1"/>
          </p:cNvSpPr>
          <p:nvPr>
            <p:ph type="title" idx="4294967295"/>
          </p:nvPr>
        </p:nvSpPr>
        <p:spPr>
          <a:xfrm>
            <a:off x="914400" y="304800"/>
            <a:ext cx="7696200" cy="1143000"/>
          </a:xfrm>
        </p:spPr>
        <p:txBody>
          <a:bodyPr>
            <a:normAutofit fontScale="90000"/>
          </a:bodyPr>
          <a:lstStyle/>
          <a:p>
            <a:pPr>
              <a:defRPr/>
            </a:pPr>
            <a:r>
              <a:rPr lang="en-US" altLang="en-US" sz="4000" smtClean="0">
                <a:ea typeface="ＭＳ Ｐゴシック" pitchFamily="34" charset="-128"/>
              </a:rPr>
              <a:t>Integrating Energy and Information Technology: Virtual Test Drives</a:t>
            </a:r>
          </a:p>
        </p:txBody>
      </p:sp>
      <p:sp>
        <p:nvSpPr>
          <p:cNvPr id="74755" name="Slide Number Placeholder 3"/>
          <p:cNvSpPr txBox="1">
            <a:spLocks noGrp="1"/>
          </p:cNvSpPr>
          <p:nvPr/>
        </p:nvSpPr>
        <p:spPr bwMode="auto">
          <a:xfrm>
            <a:off x="3124200" y="6248400"/>
            <a:ext cx="2895600" cy="457200"/>
          </a:xfrm>
          <a:prstGeom prst="rect">
            <a:avLst/>
          </a:prstGeom>
          <a:noFill/>
          <a:ln>
            <a:miter lim="800000"/>
            <a:headEnd/>
            <a:tailEnd/>
          </a:ln>
        </p:spPr>
        <p:txBody>
          <a:bodyPr anchor="ctr"/>
          <a:lstStyle/>
          <a:p>
            <a:pPr algn="ctr" defTabSz="914400" fontAlgn="auto">
              <a:spcBef>
                <a:spcPts val="0"/>
              </a:spcBef>
              <a:spcAft>
                <a:spcPts val="0"/>
              </a:spcAft>
              <a:defRPr/>
            </a:pPr>
            <a:fld id="{C25F6ADC-026A-4AA3-B07B-110273301731}" type="slidenum">
              <a:rPr lang="en-US" sz="1200">
                <a:solidFill>
                  <a:schemeClr val="tx1">
                    <a:tint val="75000"/>
                  </a:schemeClr>
                </a:solidFill>
                <a:latin typeface="+mn-lt"/>
                <a:ea typeface="+mn-ea"/>
              </a:rPr>
              <a:pPr algn="ctr" defTabSz="914400" fontAlgn="auto">
                <a:spcBef>
                  <a:spcPts val="0"/>
                </a:spcBef>
                <a:spcAft>
                  <a:spcPts val="0"/>
                </a:spcAft>
                <a:defRPr/>
              </a:pPr>
              <a:t>66</a:t>
            </a:fld>
            <a:endParaRPr lang="en-US" sz="1200">
              <a:solidFill>
                <a:schemeClr val="tx1">
                  <a:tint val="75000"/>
                </a:schemeClr>
              </a:solidFill>
              <a:latin typeface="+mn-lt"/>
              <a:ea typeface="+mn-ea"/>
            </a:endParaRPr>
          </a:p>
        </p:txBody>
      </p:sp>
      <p:sp>
        <p:nvSpPr>
          <p:cNvPr id="5" name="Right Arrow 4"/>
          <p:cNvSpPr/>
          <p:nvPr/>
        </p:nvSpPr>
        <p:spPr>
          <a:xfrm>
            <a:off x="457200" y="1752600"/>
            <a:ext cx="8305800" cy="423863"/>
          </a:xfrm>
          <a:prstGeom prst="rightArrow">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914400" fontAlgn="auto">
              <a:spcBef>
                <a:spcPts val="0"/>
              </a:spcBef>
              <a:spcAft>
                <a:spcPts val="0"/>
              </a:spcAft>
              <a:defRPr/>
            </a:pPr>
            <a:endParaRPr lang="en-US"/>
          </a:p>
        </p:txBody>
      </p:sp>
      <p:graphicFrame>
        <p:nvGraphicFramePr>
          <p:cNvPr id="6" name="Table 5"/>
          <p:cNvGraphicFramePr>
            <a:graphicFrameLocks noGrp="1"/>
          </p:cNvGraphicFramePr>
          <p:nvPr/>
        </p:nvGraphicFramePr>
        <p:xfrm>
          <a:off x="0" y="2362200"/>
          <a:ext cx="9144000" cy="1219200"/>
        </p:xfrm>
        <a:graphic>
          <a:graphicData uri="http://schemas.openxmlformats.org/drawingml/2006/table">
            <a:tbl>
              <a:tblPr/>
              <a:tblGrid>
                <a:gridCol w="2751138"/>
                <a:gridCol w="2670175"/>
                <a:gridCol w="3722687"/>
              </a:tblGrid>
              <a:tr h="1219200">
                <a:tc>
                  <a:txBody>
                    <a:bodyPr/>
                    <a:lstStyle>
                      <a:lvl1pPr marL="57150" indent="-57150"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57150" marR="0" lvl="0" indent="-57150" algn="ctr" defTabSz="914400" rtl="0" eaLnBrk="0" fontAlgn="base" latinLnBrk="0" hangingPunct="0">
                        <a:lnSpc>
                          <a:spcPct val="100000"/>
                        </a:lnSpc>
                        <a:spcBef>
                          <a:spcPct val="0"/>
                        </a:spcBef>
                        <a:spcAft>
                          <a:spcPct val="0"/>
                        </a:spcAft>
                        <a:buClrTx/>
                        <a:buSzTx/>
                        <a:buFont typeface="Arial" pitchFamily="34" charset="0"/>
                        <a:buNone/>
                        <a:tabLst/>
                      </a:pPr>
                      <a:r>
                        <a:rPr kumimoji="0" lang="en-US" altLang="en-US" sz="3000" b="0" i="0" u="none" strike="noStrike" cap="none" normalizeH="0" baseline="0" smtClean="0">
                          <a:ln>
                            <a:noFill/>
                          </a:ln>
                          <a:solidFill>
                            <a:schemeClr val="tx1"/>
                          </a:solidFill>
                          <a:effectLst/>
                          <a:latin typeface="Calibri" pitchFamily="34" charset="0"/>
                          <a:ea typeface="ＭＳ Ｐゴシック" pitchFamily="34" charset="-128"/>
                        </a:rPr>
                        <a:t>App runs</a:t>
                      </a:r>
                    </a:p>
                    <a:p>
                      <a:pPr marL="57150" marR="0" lvl="0" indent="-57150" algn="ctr" defTabSz="914400" rtl="0" eaLnBrk="0" fontAlgn="base" latinLnBrk="0" hangingPunct="0">
                        <a:lnSpc>
                          <a:spcPct val="100000"/>
                        </a:lnSpc>
                        <a:spcBef>
                          <a:spcPct val="0"/>
                        </a:spcBef>
                        <a:spcAft>
                          <a:spcPct val="0"/>
                        </a:spcAft>
                        <a:buClrTx/>
                        <a:buSzTx/>
                        <a:buFont typeface="Arial" pitchFamily="34" charset="0"/>
                        <a:buNone/>
                        <a:tabLst/>
                      </a:pPr>
                      <a:r>
                        <a:rPr kumimoji="0" lang="en-US" altLang="en-US" sz="2600" b="0" i="0" u="none" strike="noStrike" cap="none" normalizeH="0" baseline="0" smtClean="0">
                          <a:ln>
                            <a:noFill/>
                          </a:ln>
                          <a:solidFill>
                            <a:schemeClr val="tx1"/>
                          </a:solidFill>
                          <a:effectLst/>
                          <a:latin typeface="Calibri" pitchFamily="34" charset="0"/>
                          <a:ea typeface="ＭＳ Ｐゴシック" pitchFamily="34" charset="-128"/>
                        </a:rPr>
                        <a:t>AUTOMATICALLY</a:t>
                      </a: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pPr>
                      <a:r>
                        <a:rPr kumimoji="0" lang="en-US" altLang="en-US" sz="3000" b="0" i="0" u="none" strike="noStrike" cap="none" normalizeH="0" baseline="0" smtClean="0">
                          <a:ln>
                            <a:noFill/>
                          </a:ln>
                          <a:solidFill>
                            <a:schemeClr val="tx1"/>
                          </a:solidFill>
                          <a:effectLst/>
                          <a:latin typeface="Calibri" pitchFamily="34" charset="0"/>
                          <a:ea typeface="ＭＳ Ｐゴシック" pitchFamily="34" charset="-128"/>
                        </a:rPr>
                        <a:t>Drive your current car</a:t>
                      </a:r>
                      <a:endParaRPr kumimoji="0" lang="en-US" altLang="en-US" sz="3000" b="0" i="0" u="none" strike="noStrike" cap="none" normalizeH="0" baseline="0" smtClean="0">
                        <a:ln>
                          <a:noFill/>
                        </a:ln>
                        <a:solidFill>
                          <a:schemeClr val="tx1"/>
                        </a:solidFill>
                        <a:effectLst/>
                        <a:latin typeface="Calibri" pitchFamily="34" charset="0"/>
                        <a:ea typeface="ＭＳ Ｐゴシック" pitchFamily="34" charset="-128"/>
                        <a:cs typeface="Times New Roman" pitchFamily="18" charset="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pPr>
                      <a:r>
                        <a:rPr kumimoji="0" lang="en-US" altLang="en-US" sz="3000" b="0" i="0" u="none" strike="noStrike" cap="none" normalizeH="0" baseline="0" smtClean="0">
                          <a:ln>
                            <a:noFill/>
                          </a:ln>
                          <a:solidFill>
                            <a:schemeClr val="tx1"/>
                          </a:solidFill>
                          <a:effectLst/>
                          <a:latin typeface="Calibri" pitchFamily="34" charset="0"/>
                          <a:ea typeface="ＭＳ Ｐゴシック" pitchFamily="34" charset="-128"/>
                        </a:rPr>
                        <a:t>Visit your Virtual Test Drive on the web</a:t>
                      </a:r>
                      <a:endParaRPr kumimoji="0" lang="en-US" altLang="en-US" sz="3000" b="0" i="0" u="none" strike="noStrike" cap="none" normalizeH="0" baseline="0" smtClean="0">
                        <a:ln>
                          <a:noFill/>
                        </a:ln>
                        <a:solidFill>
                          <a:schemeClr val="tx1"/>
                        </a:solidFill>
                        <a:effectLst/>
                        <a:latin typeface="Calibri" pitchFamily="34" charset="0"/>
                        <a:ea typeface="ＭＳ Ｐゴシック" pitchFamily="34" charset="-128"/>
                        <a:cs typeface="Times New Roman" pitchFamily="18" charset="0"/>
                      </a:endParaRPr>
                    </a:p>
                  </a:txBody>
                  <a:tcPr marL="0" marR="0" marT="0" marB="0" anchor="ctr" horzOverflow="overflow">
                    <a:lnL>
                      <a:noFill/>
                    </a:lnL>
                    <a:lnR>
                      <a:noFill/>
                    </a:lnR>
                    <a:lnT>
                      <a:noFill/>
                    </a:lnT>
                    <a:lnB>
                      <a:noFill/>
                    </a:lnB>
                    <a:lnTlToBr>
                      <a:noFill/>
                    </a:lnTlToBr>
                    <a:lnBlToTr>
                      <a:noFill/>
                    </a:lnBlToTr>
                    <a:noFill/>
                  </a:tcPr>
                </a:tc>
              </a:tr>
            </a:tbl>
          </a:graphicData>
        </a:graphic>
      </p:graphicFrame>
      <p:sp>
        <p:nvSpPr>
          <p:cNvPr id="7" name="Oval 6"/>
          <p:cNvSpPr/>
          <p:nvPr/>
        </p:nvSpPr>
        <p:spPr>
          <a:xfrm>
            <a:off x="1066800" y="1752600"/>
            <a:ext cx="457200" cy="457200"/>
          </a:xfrm>
          <a:prstGeom prst="ellipse">
            <a:avLst/>
          </a:prstGeom>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914400" fontAlgn="auto">
              <a:spcBef>
                <a:spcPts val="0"/>
              </a:spcBef>
              <a:spcAft>
                <a:spcPts val="0"/>
              </a:spcAft>
              <a:defRPr/>
            </a:pPr>
            <a:r>
              <a:rPr lang="en-US" sz="3000" dirty="0"/>
              <a:t>1</a:t>
            </a:r>
          </a:p>
        </p:txBody>
      </p:sp>
      <p:sp>
        <p:nvSpPr>
          <p:cNvPr id="8" name="Oval 7"/>
          <p:cNvSpPr/>
          <p:nvPr/>
        </p:nvSpPr>
        <p:spPr>
          <a:xfrm>
            <a:off x="3962400" y="1752600"/>
            <a:ext cx="457200" cy="457200"/>
          </a:xfrm>
          <a:prstGeom prst="ellipse">
            <a:avLst/>
          </a:prstGeom>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914400" fontAlgn="auto">
              <a:spcBef>
                <a:spcPts val="0"/>
              </a:spcBef>
              <a:spcAft>
                <a:spcPts val="0"/>
              </a:spcAft>
              <a:defRPr/>
            </a:pPr>
            <a:r>
              <a:rPr lang="en-US" sz="3000" dirty="0"/>
              <a:t>2</a:t>
            </a:r>
          </a:p>
        </p:txBody>
      </p:sp>
      <p:sp>
        <p:nvSpPr>
          <p:cNvPr id="9" name="Oval 8"/>
          <p:cNvSpPr/>
          <p:nvPr/>
        </p:nvSpPr>
        <p:spPr>
          <a:xfrm>
            <a:off x="7010400" y="1752600"/>
            <a:ext cx="457200" cy="457200"/>
          </a:xfrm>
          <a:prstGeom prst="ellipse">
            <a:avLst/>
          </a:prstGeom>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914400" fontAlgn="auto">
              <a:spcBef>
                <a:spcPts val="0"/>
              </a:spcBef>
              <a:spcAft>
                <a:spcPts val="0"/>
              </a:spcAft>
              <a:defRPr/>
            </a:pPr>
            <a:r>
              <a:rPr lang="en-US" sz="3000" dirty="0"/>
              <a:t>3</a:t>
            </a:r>
          </a:p>
        </p:txBody>
      </p:sp>
      <p:grpSp>
        <p:nvGrpSpPr>
          <p:cNvPr id="68620" name="Group 9"/>
          <p:cNvGrpSpPr>
            <a:grpSpLocks/>
          </p:cNvGrpSpPr>
          <p:nvPr/>
        </p:nvGrpSpPr>
        <p:grpSpPr bwMode="auto">
          <a:xfrm>
            <a:off x="685800" y="3810000"/>
            <a:ext cx="1697038" cy="2270125"/>
            <a:chOff x="740566" y="3740974"/>
            <a:chExt cx="1697421" cy="2270434"/>
          </a:xfrm>
        </p:grpSpPr>
        <p:pic>
          <p:nvPicPr>
            <p:cNvPr id="686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66" y="3740974"/>
              <a:ext cx="1697421" cy="227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3" descr="C:\Users\Laura Schewel\Downloads\photo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450" y="4191000"/>
              <a:ext cx="918950" cy="13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21" name="Picture 4" descr="http://automobiles.honda.com/images/2008/civic-sedan/customize/base_car/BK_EX_34FRON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4038600"/>
            <a:ext cx="29225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a:srcRect r="31568"/>
          <a:stretch>
            <a:fillRect/>
          </a:stretch>
        </p:blipFill>
        <p:spPr>
          <a:xfrm>
            <a:off x="6096000" y="3886200"/>
            <a:ext cx="2413000" cy="1981200"/>
          </a:xfrm>
          <a:prstGeom prst="rect">
            <a:avLst/>
          </a:prstGeom>
          <a:ln w="1905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pic>
      <p:sp>
        <p:nvSpPr>
          <p:cNvPr id="15" name="5-Point Star 14"/>
          <p:cNvSpPr/>
          <p:nvPr/>
        </p:nvSpPr>
        <p:spPr>
          <a:xfrm>
            <a:off x="609600" y="3657600"/>
            <a:ext cx="609600" cy="533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p>
        </p:txBody>
      </p:sp>
      <p:sp>
        <p:nvSpPr>
          <p:cNvPr id="16" name="5-Point Star 15"/>
          <p:cNvSpPr/>
          <p:nvPr/>
        </p:nvSpPr>
        <p:spPr>
          <a:xfrm>
            <a:off x="5791200" y="3657600"/>
            <a:ext cx="609600" cy="533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itle 2"/>
          <p:cNvSpPr>
            <a:spLocks noGrp="1"/>
          </p:cNvSpPr>
          <p:nvPr>
            <p:ph type="title" idx="4294967295"/>
          </p:nvPr>
        </p:nvSpPr>
        <p:spPr>
          <a:xfrm>
            <a:off x="0" y="381000"/>
            <a:ext cx="9144000" cy="1143000"/>
          </a:xfrm>
        </p:spPr>
        <p:txBody>
          <a:bodyPr/>
          <a:lstStyle/>
          <a:p>
            <a:r>
              <a:rPr lang="en-US" altLang="en-US" sz="4000" b="0" smtClean="0">
                <a:ea typeface="ＭＳ Ｐゴシック" pitchFamily="34" charset="-128"/>
              </a:rPr>
              <a:t>Use Data to Create a VIRTUAL Test Drive</a:t>
            </a:r>
          </a:p>
        </p:txBody>
      </p:sp>
      <p:sp>
        <p:nvSpPr>
          <p:cNvPr id="76803" name="Slide Number Placeholder 3"/>
          <p:cNvSpPr txBox="1">
            <a:spLocks noGrp="1"/>
          </p:cNvSpPr>
          <p:nvPr/>
        </p:nvSpPr>
        <p:spPr bwMode="auto">
          <a:xfrm>
            <a:off x="3124200" y="6248400"/>
            <a:ext cx="2895600" cy="457200"/>
          </a:xfrm>
          <a:prstGeom prst="rect">
            <a:avLst/>
          </a:prstGeom>
          <a:noFill/>
          <a:ln>
            <a:miter lim="800000"/>
            <a:headEnd/>
            <a:tailEnd/>
          </a:ln>
        </p:spPr>
        <p:txBody>
          <a:bodyPr anchor="ctr"/>
          <a:lstStyle/>
          <a:p>
            <a:pPr algn="ctr" defTabSz="914400" fontAlgn="auto">
              <a:spcBef>
                <a:spcPts val="0"/>
              </a:spcBef>
              <a:spcAft>
                <a:spcPts val="0"/>
              </a:spcAft>
              <a:defRPr/>
            </a:pPr>
            <a:fld id="{E387C5CA-4503-4612-81BC-C3E809459C41}" type="slidenum">
              <a:rPr lang="en-US" sz="1200">
                <a:solidFill>
                  <a:schemeClr val="tx1">
                    <a:tint val="75000"/>
                  </a:schemeClr>
                </a:solidFill>
                <a:latin typeface="+mn-lt"/>
                <a:ea typeface="+mn-ea"/>
              </a:rPr>
              <a:pPr algn="ctr" defTabSz="914400" fontAlgn="auto">
                <a:spcBef>
                  <a:spcPts val="0"/>
                </a:spcBef>
                <a:spcAft>
                  <a:spcPts val="0"/>
                </a:spcAft>
                <a:defRPr/>
              </a:pPr>
              <a:t>67</a:t>
            </a:fld>
            <a:endParaRPr lang="en-US" sz="1200">
              <a:solidFill>
                <a:schemeClr val="tx1">
                  <a:tint val="75000"/>
                </a:schemeClr>
              </a:solidFill>
              <a:latin typeface="+mn-lt"/>
              <a:ea typeface="+mn-ea"/>
            </a:endParaRPr>
          </a:p>
        </p:txBody>
      </p:sp>
      <p:pic>
        <p:nvPicPr>
          <p:cNvPr id="696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28800"/>
            <a:ext cx="9144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828800"/>
            <a:ext cx="91567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fade">
                                      <p:cBhvr>
                                        <p:cTn id="7" dur="2000"/>
                                        <p:tgtEl>
                                          <p:spTgt spid="63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3492"/>
                                        </p:tgtEl>
                                        <p:attrNameLst>
                                          <p:attrName>style.visibility</p:attrName>
                                        </p:attrNameLst>
                                      </p:cBhvr>
                                      <p:to>
                                        <p:strVal val="visible"/>
                                      </p:to>
                                    </p:set>
                                    <p:animEffect transition="in" filter="fade">
                                      <p:cBhvr>
                                        <p:cTn id="12" dur="20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228600" y="5257800"/>
            <a:ext cx="5334000" cy="990600"/>
          </a:xfrm>
          <a:prstGeom prst="rect">
            <a:avLst/>
          </a:prstGeom>
          <a:solidFill>
            <a:schemeClr val="accent1">
              <a:alpha val="50195"/>
            </a:schemeClr>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endParaRPr lang="en-US">
              <a:solidFill>
                <a:srgbClr val="FFFFFF"/>
              </a:solidFill>
              <a:latin typeface="Calibri" charset="0"/>
              <a:ea typeface="+mn-ea"/>
            </a:endParaRPr>
          </a:p>
        </p:txBody>
      </p:sp>
      <p:sp>
        <p:nvSpPr>
          <p:cNvPr id="78851" name="Title 1"/>
          <p:cNvSpPr>
            <a:spLocks noGrp="1"/>
          </p:cNvSpPr>
          <p:nvPr>
            <p:ph type="ctrTitle" idx="4294967295"/>
          </p:nvPr>
        </p:nvSpPr>
        <p:spPr>
          <a:xfrm>
            <a:off x="838200" y="304800"/>
            <a:ext cx="7772400" cy="765175"/>
          </a:xfrm>
          <a:noFill/>
          <a:effectLst>
            <a:outerShdw blurRad="50800" dist="38100" dir="10800000" algn="r" rotWithShape="0">
              <a:srgbClr val="002060"/>
            </a:outerShdw>
            <a:softEdge rad="31750"/>
          </a:effectLst>
          <a:extLst/>
        </p:spPr>
        <p:txBody>
          <a:bodyPr tIns="64008" rtlCol="0" anchor="t">
            <a:normAutofit/>
          </a:bodyPr>
          <a:lstStyle/>
          <a:p>
            <a:pPr algn="r" defTabSz="914400" eaLnBrk="1" fontAlgn="auto" hangingPunct="1">
              <a:spcAft>
                <a:spcPts val="0"/>
              </a:spcAft>
              <a:defRPr/>
            </a:pPr>
            <a:r>
              <a:rPr lang="en-US" sz="4000" b="0" smtClean="0">
                <a:solidFill>
                  <a:schemeClr val="bg1">
                    <a:lumMod val="95000"/>
                  </a:schemeClr>
                </a:solidFill>
                <a:latin typeface="Tahoma" pitchFamily="34" charset="0"/>
                <a:ea typeface="ＭＳ Ｐゴシック" charset="-128"/>
                <a:cs typeface="ＭＳ Ｐゴシック" charset="-128"/>
              </a:rPr>
              <a:t>Games to Help the Planet</a:t>
            </a:r>
          </a:p>
        </p:txBody>
      </p:sp>
      <p:sp>
        <p:nvSpPr>
          <p:cNvPr id="70662" name="TextBox 3"/>
          <p:cNvSpPr txBox="1">
            <a:spLocks noChangeArrowheads="1"/>
          </p:cNvSpPr>
          <p:nvPr/>
        </p:nvSpPr>
        <p:spPr bwMode="auto">
          <a:xfrm>
            <a:off x="228600" y="1447800"/>
            <a:ext cx="44958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buFontTx/>
              <a:buNone/>
            </a:pPr>
            <a:r>
              <a:rPr lang="en-US" altLang="en-US" sz="1600">
                <a:latin typeface="Century Gothic" pitchFamily="34" charset="0"/>
              </a:rPr>
              <a:t>Games merged with websites, apps, competitions, and campaigns (on and offline)</a:t>
            </a:r>
          </a:p>
          <a:p>
            <a:pPr defTabSz="914400" eaLnBrk="1" hangingPunct="1">
              <a:spcBef>
                <a:spcPct val="0"/>
              </a:spcBef>
              <a:buFontTx/>
              <a:buNone/>
            </a:pPr>
            <a:endParaRPr lang="en-US" altLang="en-US" sz="1800"/>
          </a:p>
        </p:txBody>
      </p:sp>
      <p:sp>
        <p:nvSpPr>
          <p:cNvPr id="70663" name="TextBox 4"/>
          <p:cNvSpPr txBox="1">
            <a:spLocks noChangeArrowheads="1"/>
          </p:cNvSpPr>
          <p:nvPr/>
        </p:nvSpPr>
        <p:spPr bwMode="auto">
          <a:xfrm>
            <a:off x="4724400" y="14478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600">
                <a:solidFill>
                  <a:srgbClr val="000000"/>
                </a:solidFill>
                <a:latin typeface="Century Gothic" pitchFamily="34" charset="0"/>
              </a:rPr>
              <a:t>Social games are very popular.</a:t>
            </a:r>
          </a:p>
        </p:txBody>
      </p:sp>
      <p:sp>
        <p:nvSpPr>
          <p:cNvPr id="70664" name="TextBox 5"/>
          <p:cNvSpPr txBox="1">
            <a:spLocks noChangeArrowheads="1"/>
          </p:cNvSpPr>
          <p:nvPr/>
        </p:nvSpPr>
        <p:spPr bwMode="auto">
          <a:xfrm>
            <a:off x="4724400" y="3962400"/>
            <a:ext cx="4191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600">
                <a:solidFill>
                  <a:srgbClr val="000000"/>
                </a:solidFill>
                <a:latin typeface="Century Gothic" pitchFamily="34" charset="0"/>
              </a:rPr>
              <a:t>Social networks and individual game popularity change, but the networks and the types of games </a:t>
            </a:r>
          </a:p>
          <a:p>
            <a:pPr defTabSz="914400" eaLnBrk="1" hangingPunct="1">
              <a:spcBef>
                <a:spcPct val="0"/>
              </a:spcBef>
              <a:buFontTx/>
              <a:buNone/>
            </a:pPr>
            <a:r>
              <a:rPr lang="en-US" altLang="en-US" sz="1600">
                <a:solidFill>
                  <a:srgbClr val="000000"/>
                </a:solidFill>
                <a:latin typeface="Century Gothic" pitchFamily="34" charset="0"/>
              </a:rPr>
              <a:t>remain popular.</a:t>
            </a:r>
          </a:p>
          <a:p>
            <a:pPr defTabSz="914400" eaLnBrk="1" hangingPunct="1">
              <a:spcBef>
                <a:spcPct val="0"/>
              </a:spcBef>
              <a:buFontTx/>
              <a:buNone/>
            </a:pPr>
            <a:endParaRPr lang="en-US" altLang="en-US" sz="1800"/>
          </a:p>
        </p:txBody>
      </p:sp>
      <p:pic>
        <p:nvPicPr>
          <p:cNvPr id="70665" name="Picture 9" descr="Screen shot 2010-08-04 at 11.40.2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2200"/>
            <a:ext cx="43434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1" descr="Screen shot 2010-08-04 at 12.00.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0"/>
            <a:ext cx="1876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5562600"/>
            <a:ext cx="16843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5562600"/>
            <a:ext cx="15938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5562600"/>
            <a:ext cx="152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70" name="Straight Arrow Connector 18"/>
          <p:cNvCxnSpPr>
            <a:cxnSpLocks noChangeShapeType="1"/>
          </p:cNvCxnSpPr>
          <p:nvPr/>
        </p:nvCxnSpPr>
        <p:spPr bwMode="auto">
          <a:xfrm>
            <a:off x="1066800" y="5410200"/>
            <a:ext cx="3463925" cy="0"/>
          </a:xfrm>
          <a:prstGeom prst="straightConnector1">
            <a:avLst/>
          </a:prstGeom>
          <a:noFill/>
          <a:ln w="25400">
            <a:solidFill>
              <a:schemeClr val="tx1"/>
            </a:solidFill>
            <a:round/>
            <a:headEnd/>
            <a:tailEnd type="stealth" w="lg" len="lg"/>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0671"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70600" y="5105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2" name="Picture 22" descr="Screen shot 2010-08-04 at 12.42.02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4648200"/>
            <a:ext cx="15049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Bent-Up Arrow 24"/>
          <p:cNvSpPr>
            <a:spLocks noChangeArrowheads="1"/>
          </p:cNvSpPr>
          <p:nvPr/>
        </p:nvSpPr>
        <p:spPr bwMode="auto">
          <a:xfrm>
            <a:off x="7086600" y="5715000"/>
            <a:ext cx="990600" cy="609600"/>
          </a:xfrm>
          <a:custGeom>
            <a:avLst/>
            <a:gdLst>
              <a:gd name="T0" fmla="*/ 838200 w 990600"/>
              <a:gd name="T1" fmla="*/ 0 h 609600"/>
              <a:gd name="T2" fmla="*/ 685800 w 990600"/>
              <a:gd name="T3" fmla="*/ 152400 h 609600"/>
              <a:gd name="T4" fmla="*/ 0 w 990600"/>
              <a:gd name="T5" fmla="*/ 533400 h 609600"/>
              <a:gd name="T6" fmla="*/ 457200 w 990600"/>
              <a:gd name="T7" fmla="*/ 609600 h 609600"/>
              <a:gd name="T8" fmla="*/ 914400 w 990600"/>
              <a:gd name="T9" fmla="*/ 381000 h 609600"/>
              <a:gd name="T10" fmla="*/ 990600 w 990600"/>
              <a:gd name="T11" fmla="*/ 152400 h 609600"/>
              <a:gd name="T12" fmla="*/ 3 60000 65536"/>
              <a:gd name="T13" fmla="*/ 2 60000 65536"/>
              <a:gd name="T14" fmla="*/ 2 60000 65536"/>
              <a:gd name="T15" fmla="*/ 1 60000 65536"/>
              <a:gd name="T16" fmla="*/ 0 60000 65536"/>
              <a:gd name="T17" fmla="*/ 0 60000 65536"/>
              <a:gd name="T18" fmla="*/ 0 w 990600"/>
              <a:gd name="T19" fmla="*/ 457200 h 609600"/>
              <a:gd name="T20" fmla="*/ 914400 w 990600"/>
              <a:gd name="T21" fmla="*/ 609600 h 609600"/>
            </a:gdLst>
            <a:ahLst/>
            <a:cxnLst>
              <a:cxn ang="T12">
                <a:pos x="T0" y="T1"/>
              </a:cxn>
              <a:cxn ang="T13">
                <a:pos x="T2" y="T3"/>
              </a:cxn>
              <a:cxn ang="T14">
                <a:pos x="T4" y="T5"/>
              </a:cxn>
              <a:cxn ang="T15">
                <a:pos x="T6" y="T7"/>
              </a:cxn>
              <a:cxn ang="T16">
                <a:pos x="T8" y="T9"/>
              </a:cxn>
              <a:cxn ang="T17">
                <a:pos x="T10" y="T11"/>
              </a:cxn>
            </a:cxnLst>
            <a:rect l="T18" t="T19" r="T20" b="T21"/>
            <a:pathLst>
              <a:path w="990600" h="609600">
                <a:moveTo>
                  <a:pt x="0" y="457200"/>
                </a:moveTo>
                <a:lnTo>
                  <a:pt x="762000" y="457200"/>
                </a:lnTo>
                <a:lnTo>
                  <a:pt x="762000" y="152400"/>
                </a:lnTo>
                <a:lnTo>
                  <a:pt x="685800" y="152400"/>
                </a:lnTo>
                <a:lnTo>
                  <a:pt x="838200" y="0"/>
                </a:lnTo>
                <a:lnTo>
                  <a:pt x="990600" y="152400"/>
                </a:lnTo>
                <a:lnTo>
                  <a:pt x="914400" y="152400"/>
                </a:lnTo>
                <a:lnTo>
                  <a:pt x="914400" y="609600"/>
                </a:lnTo>
                <a:lnTo>
                  <a:pt x="0" y="609600"/>
                </a:lnTo>
                <a:close/>
              </a:path>
            </a:pathLst>
          </a:cu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endParaRPr lang="en-US">
              <a:solidFill>
                <a:srgbClr val="FFFFFF"/>
              </a:solidFill>
              <a:latin typeface="Calibri" charset="0"/>
              <a:ea typeface="+mn-ea"/>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Title 1"/>
          <p:cNvSpPr>
            <a:spLocks noGrp="1"/>
          </p:cNvSpPr>
          <p:nvPr>
            <p:ph type="title" idx="4294967295"/>
          </p:nvPr>
        </p:nvSpPr>
        <p:spPr>
          <a:xfrm>
            <a:off x="1676400" y="0"/>
            <a:ext cx="7239000" cy="1219200"/>
          </a:xfrm>
        </p:spPr>
        <p:txBody>
          <a:bodyPr>
            <a:normAutofit fontScale="90000"/>
          </a:bodyPr>
          <a:lstStyle/>
          <a:p>
            <a:pPr>
              <a:defRPr/>
            </a:pPr>
            <a:r>
              <a:rPr lang="en-US" altLang="en-US" sz="4000" smtClean="0">
                <a:ea typeface="ＭＳ Ｐゴシック" pitchFamily="34" charset="-128"/>
              </a:rPr>
              <a:t>All these games can earn you “Greenlight points”</a:t>
            </a:r>
          </a:p>
        </p:txBody>
      </p:sp>
      <p:sp>
        <p:nvSpPr>
          <p:cNvPr id="83971" name="Slide Number Placeholder 4"/>
          <p:cNvSpPr txBox="1">
            <a:spLocks noGrp="1"/>
          </p:cNvSpPr>
          <p:nvPr/>
        </p:nvSpPr>
        <p:spPr bwMode="auto">
          <a:xfrm>
            <a:off x="6553200" y="6245225"/>
            <a:ext cx="2133600" cy="476250"/>
          </a:xfrm>
          <a:prstGeom prst="rect">
            <a:avLst/>
          </a:prstGeom>
          <a:noFill/>
          <a:ln>
            <a:miter lim="800000"/>
            <a:headEnd/>
            <a:tailEnd/>
          </a:ln>
        </p:spPr>
        <p:txBody>
          <a:bodyPr anchor="ctr"/>
          <a:lstStyle/>
          <a:p>
            <a:pPr algn="r" defTabSz="914400" fontAlgn="auto">
              <a:spcBef>
                <a:spcPts val="0"/>
              </a:spcBef>
              <a:spcAft>
                <a:spcPts val="0"/>
              </a:spcAft>
              <a:defRPr/>
            </a:pPr>
            <a:fld id="{716274C5-57AB-4E77-8C72-4979B4962741}" type="slidenum">
              <a:rPr lang="en-US" sz="1200">
                <a:solidFill>
                  <a:schemeClr val="tx1">
                    <a:tint val="75000"/>
                  </a:schemeClr>
                </a:solidFill>
                <a:latin typeface="+mn-lt"/>
                <a:ea typeface="+mn-ea"/>
              </a:rPr>
              <a:pPr algn="r" defTabSz="914400" fontAlgn="auto">
                <a:spcBef>
                  <a:spcPts val="0"/>
                </a:spcBef>
                <a:spcAft>
                  <a:spcPts val="0"/>
                </a:spcAft>
                <a:defRPr/>
              </a:pPr>
              <a:t>69</a:t>
            </a:fld>
            <a:endParaRPr lang="en-US" sz="1200">
              <a:solidFill>
                <a:schemeClr val="tx1">
                  <a:tint val="75000"/>
                </a:schemeClr>
              </a:solidFill>
              <a:latin typeface="+mn-lt"/>
              <a:ea typeface="+mn-ea"/>
            </a:endParaRPr>
          </a:p>
        </p:txBody>
      </p:sp>
      <p:sp>
        <p:nvSpPr>
          <p:cNvPr id="71684" name="AutoShape 2" descr="data:image/jpg;base64,/9j/4AAQSkZJRgABAQAAAQABAAD/2wCEAAkGBhMSERUUExQWFRUWFRgXGBcXFBUVFBUcFBUVFRcXFRcXHCYfFxkkGhQVHy8gIycpLDgsFR8xNTAsNSYrLCkBCQoKDgwOGg8PGi0kHiQpMDAsKikqKS8tLzA0Kiw1MiwqKSwvLCwsLCwvLC4vKS0sLCwpMiwsLCksLCw0Mio1NP/AABEIAHgAeAMBIgACEQEDEQH/xAAcAAABBQEBAQAAAAAAAAAAAAAAAgQFBgcDAQj/xABCEAABAwIDBAYGBQoHAAAAAAABAAIDBBEFITEGEkFRB2GBkaHBEzJCYnGxIlKSwtEWIzNDU3KCouHwFSVjstLi8f/EABsBAAIDAQEBAAAAAAAAAAAAAAMEAAIFBgEH/8QAMREAAQMCAgcHAwUAAAAAAAAAAQACAwQRITEFEkFxkaHwEyIyUYGxwQZh4RRSYtHx/9oADAMBAAIRAxEAPwDbkIQoohF14XJlNW8G9/4JCs0hDRt1pT6bTu6srNaXZJ1JMBqU1lxH6rSe4DvTNzuJzK5PmXF1P1JUSEiEBo4n+kwIRtXSbEpuDWD43d5hR82NVQ/Z/Y/7L2WQ801e5JN0nWHEyHrcgSMbsulflfUM9eFjh7rnNPjvBPKTbynOUgfEfeF2/ab5gKIkTGppWu1C06fTFQzxG+9JOL2+E8VotJWMlaHRva9p4tIcO8LssfbHLTv9JA8sdxscjbg5ujh8Vb9nOkFkpEVQBFKcg79U88gT6jjyPeunpNKRzYOwK8jqQTqvwPJXFC8Dl6tZNoQhCiiF4SvSmNbN7I7fwSNfWMo4TK/0+58utis1usbLnU1O9kNPn/RNyUEpBcvlVTUyVUhkkNyeX2Cea0AWC8c5VnFtu6SCpbTSSESOsDZt2Rl9t0SO9m9xztfOysE0wAJOgBJ+ABJ8AvlbEK988r5ZDd0ji93xebn52WxoXRba1z9c2DRs8z/iBPIR3Wr6elKbvKh9i8VdUYfTyON3bhY483REx3PWQ0FSrykXxGJ5YcwSOCWc64uublA0e1tLPUOp43kyNJ9mzH7t970bvatY8tDa66bZ4maehnkabO3Nxp5OkIZcdYDisKoK10MrJGGxjeHNPLdIPyHit7RujBVRPeTa2A3/AH5JcgnJb/K1Q+I4eHAqaltnbQ5j4HMeCbSBZ8Ty03CTkaHJ1sfts6JwgqCS29mPJzHuu59RWkxvBAIzBWJ4pR3Fxqrd0fbVk/mJTmPVJ1+C6zR1bezHZL2nnLTqP9FoCEIW+tNIlfZpPUolz9SU8xCWwA+sflmfJRk0nBfPvqWpMk7YQcGi/qfxbimoRYXSi5cnyLm6RcnPXNBqI56aY9MRS1BGogmI7Inr5gHkPkvqGrj32PZ9dj2/aY5vmvl+xGuv9hdv9M2DZBu+UlIbuW19E0n+W25TyjwjPzJVtc5Vno2pTHhsN8vSOkk7HPs3waFYnFYVdY1UhH7j7pe+CqHSo4/4f8Z4h/vPkFjPDs8ltvSPTl+HS21Y6OTsa6x8HFYoGHQa6d+Xmus0CR+mI/kfYKMOa3zDXl1PCTqYIie2JhXR6UyHca1n1GtZ9hob5JDlyl7kkJM5JvM1QUrjFKHNNiDcKeeorFo8rpyndZyVlG1a5szioqKZj+Ns/ihUjovxW0j4SdcwPjmhdrSy9pGCVq08mvGCrlis1pmN91x7zb7qj5Zc0raGW1Uzri+89MKmqaxrnuNmtBc48g0XJ7gvnul2E1r00yWzTvTgyLm56z6p6ZqYG0cMr28XF0ceXMNO8e+yuGGYqyohjmYHBsjd4Bws7UjMdhQJqGeBodK0gFVMoOCe+ktmstx7oskkrHPhcxsEr95xLrOi3jd4DLXfx3bcwtLc5ILkWkqpaVxdEcxZBcbpEELY2NYwWYxrWNHINAA8AvHOXpK5koOeJQiVzqYWvY5jxdr2lrhza4EEfGxWd4L0ayRVQdKWGGN28CHXdLum7AWW+jmAXX61ojiuZKep6qWBrmsODs/whkrx7lycUolMsVq3RRPeyMyuaLhgNi7MDkTlrlyQ2NLiAEIrq9MsQbdhUBh3SAx8vop4jA6+7feLgDyeCA5mozzVgrvVKddBJA4B4sgyAgYprsnV+jrYjzsP5v6oTDDHWqofj95qFtQyljcFIJCwELU9tRuyQP577D2brh97uUf6S45gjsN1Pbb0m9SPcNYyJB/Dk7+UlVGiqt5oWRpmnLZ9fz691oOdqyEHaq3tXFHSVOHTsjZHE2Z8UgYxrW2mDMyALHLf15K5uNsuWXcoTajBxV0kkPtEbzL/AF2Zt782/wASb7GY2amkY5/6WP8ANS39bejyBcNQS2x+IKSkHa07X7Wkg7iSQeNxwXgIGSny5JLkguSS5JgLwuXpckucklyQXK4CoSvXFc3FBKSSiAIZK8JXNzwMybAZk8gBc+AXpKr22lc5sAhj/TVLhEwDUgn6Z6hawv7yYhiMjwwber+ipngo/Y+kZURy1EsbXGWpdIzebct3dCO1x+yp7EpLMKXQUDYImRN0Y0NvzPtO7XXPamWKy3ICbe/tpiRlfDcgynyTbBWb1ZEORb4uv+CFKdHlD6Wt3tQDfu/8Xq3aen7Rt0ali12kraJYw5pa4XBBBB0IORB7Fkc9M6kqHwuvYG7CfaYfVPketpWvKr7dbOGphD4wDNFm3hvNPrMv15EdY60xpKl7eO4zCcqYy5us3MKsNluqtj0MtJUmvgbvxvaBVRN1IH60DnxvwcCTk4qQw/Eb5HUZZ65cCOBUk2brXHsvA83FwcCPMdZHzSjZA4L2ixFk0bZYnB7HZgjxBHBw4hdi5VGo2fnppXTUBbuvN5KZxAjcf9PgONhkRfI2yTmi25pnu9HIXU8oycyYFtjy39O02V3Uut3oe8OY3j5GCvfyVjLkglJa64uMxzB3ge0ZJJclbKt0ouSSUiaUNG84hrfrOIa3vOSr1XtrDvejp2vqZeDYwdz4l/1esDtR4oHyeAX9vU5BVzyUtiuKx08RkldZo0GW888GsHFx8NSoTZ/D5XzOrKkbsj27sUf7JhHEHQ2NgNc3E6ow7Z6V8wqK17ZJG/o4m2MUWdx1Eg8BlcXJKn5H2zKaJbC0sYbk5n4HydqqSB111zRPKGi6rdfU6ni7Ief99ae4hWb3GwGqNmcEfWVAsPog9wCYpoTmliS42C0PotwT0UHpHCxdohXOipRHG1jdGiyF1kEfZsDVuQx9mwNXZBQhGRVn+3OxpLjUU4+lq9g9r3h73zVPpMT4OyK3AtvqqTtVsA2UmSH6L+I4HsWHXaPDrvYPRZ09OQdePgquyYFcK+ginbuzRtkA03h9IfuuGbewqLqGSwOLHggg8fJdY8W5hc+YHsN2580mJPNMfyDgabwS1EB9yS48QD4rqdmJbW/xCrt8R/yUi3Em80o4gzmrmeoOZvvAPMhX7S+ahm7B05O9M+ad3OSTLwz8VO0lHHC3ciY1jeTRa/7x1d2kpu/E2hNpcUJ0CjnTy4PJty4ZKrpFIzVAbmVE1mIb3U0cUyqK/PXePIad/BPsD2WnrHgWIbrpYD8UeKmxxQrlxsExoqKSqkDIwbX7+s/gtr2R2YbSRAavOZK92a2SipG/RF3HUqdXRUtLqd53oOtq06am1O87NCEIWgnkIQhRRCEIUUTDEcDhnBEkbXdds1S8V6LhmYXkdRzQhLS00cmYQJKeOTMKsVmxFZH7AcOoHyUa/AasfqT9lyELLmpmxnBISUobkV7Hs3Wu0iI/gPmpWh6NKqT1yQOtCESCla/ElWipGuzKuOC9GFPFYyDfI7lcKakZGLMaGjqCELTjgZH4Qn2Qsj8IXVCEIyKhCEKKL//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sp>
        <p:nvSpPr>
          <p:cNvPr id="71685" name="AutoShape 4" descr="data:image/jpg;base64,/9j/4AAQSkZJRgABAQAAAQABAAD/2wCEAAkGBhMSERUUExQWFRUWFRgXGBcXFBUVFBUcFBUVFRcXFRcXHCYfFxkkGhQVHy8gIycpLDgsFR8xNTAsNSYrLCkBCQoKDgwOGg8PGi0kHiQpMDAsKikqKS8tLzA0Kiw1MiwqKSwvLCwsLCwvLC4vKS0sLCwpMiwsLCksLCw0Mio1NP/AABEIAHgAeAMBIgACEQEDEQH/xAAcAAABBQEBAQAAAAAAAAAAAAAAAgQFBgcDAQj/xABCEAABAwIDBAYGBQoHAAAAAAABAAIDBBEFITEGEkFRB2GBkaHBEzJCYnGxIlKSwtEWIzNDU3KCouHwFSVjstLi8f/EABsBAAIDAQEBAAAAAAAAAAAAAAMEAAIFBgEH/8QAMREAAQMCAgcHAwUAAAAAAAAAAQACAwQRITEFEkFxkaHwEyIyUYGxwQZh4RRSYtHx/9oADAMBAAIRAxEAPwDbkIQoohF14XJlNW8G9/4JCs0hDRt1pT6bTu6srNaXZJ1JMBqU1lxH6rSe4DvTNzuJzK5PmXF1P1JUSEiEBo4n+kwIRtXSbEpuDWD43d5hR82NVQ/Z/Y/7L2WQ801e5JN0nWHEyHrcgSMbsulflfUM9eFjh7rnNPjvBPKTbynOUgfEfeF2/ab5gKIkTGppWu1C06fTFQzxG+9JOL2+E8VotJWMlaHRva9p4tIcO8LssfbHLTv9JA8sdxscjbg5ujh8Vb9nOkFkpEVQBFKcg79U88gT6jjyPeunpNKRzYOwK8jqQTqvwPJXFC8Dl6tZNoQhCiiF4SvSmNbN7I7fwSNfWMo4TK/0+58utis1usbLnU1O9kNPn/RNyUEpBcvlVTUyVUhkkNyeX2Cea0AWC8c5VnFtu6SCpbTSSESOsDZt2Rl9t0SO9m9xztfOysE0wAJOgBJ+ABJ8AvlbEK988r5ZDd0ji93xebn52WxoXRba1z9c2DRs8z/iBPIR3Wr6elKbvKh9i8VdUYfTyON3bhY483REx3PWQ0FSrykXxGJ5YcwSOCWc64uublA0e1tLPUOp43kyNJ9mzH7t970bvatY8tDa66bZ4maehnkabO3Nxp5OkIZcdYDisKoK10MrJGGxjeHNPLdIPyHit7RujBVRPeTa2A3/AH5JcgnJb/K1Q+I4eHAqaltnbQ5j4HMeCbSBZ8Ty03CTkaHJ1sfts6JwgqCS29mPJzHuu59RWkxvBAIzBWJ4pR3Fxqrd0fbVk/mJTmPVJ1+C6zR1bezHZL2nnLTqP9FoCEIW+tNIlfZpPUolz9SU8xCWwA+sflmfJRk0nBfPvqWpMk7YQcGi/qfxbimoRYXSi5cnyLm6RcnPXNBqI56aY9MRS1BGogmI7Inr5gHkPkvqGrj32PZ9dj2/aY5vmvl+xGuv9hdv9M2DZBu+UlIbuW19E0n+W25TyjwjPzJVtc5Vno2pTHhsN8vSOkk7HPs3waFYnFYVdY1UhH7j7pe+CqHSo4/4f8Z4h/vPkFjPDs8ltvSPTl+HS21Y6OTsa6x8HFYoGHQa6d+Xmus0CR+mI/kfYKMOa3zDXl1PCTqYIie2JhXR6UyHca1n1GtZ9hob5JDlyl7kkJM5JvM1QUrjFKHNNiDcKeeorFo8rpyndZyVlG1a5szioqKZj+Ns/ihUjovxW0j4SdcwPjmhdrSy9pGCVq08mvGCrlis1pmN91x7zb7qj5Zc0raGW1Uzri+89MKmqaxrnuNmtBc48g0XJ7gvnul2E1r00yWzTvTgyLm56z6p6ZqYG0cMr28XF0ceXMNO8e+yuGGYqyohjmYHBsjd4Bws7UjMdhQJqGeBodK0gFVMoOCe+ktmstx7oskkrHPhcxsEr95xLrOi3jd4DLXfx3bcwtLc5ILkWkqpaVxdEcxZBcbpEELY2NYwWYxrWNHINAA8AvHOXpK5koOeJQiVzqYWvY5jxdr2lrhza4EEfGxWd4L0ayRVQdKWGGN28CHXdLum7AWW+jmAXX61ojiuZKep6qWBrmsODs/whkrx7lycUolMsVq3RRPeyMyuaLhgNi7MDkTlrlyQ2NLiAEIrq9MsQbdhUBh3SAx8vop4jA6+7feLgDyeCA5mozzVgrvVKddBJA4B4sgyAgYprsnV+jrYjzsP5v6oTDDHWqofj95qFtQyljcFIJCwELU9tRuyQP577D2brh97uUf6S45gjsN1Pbb0m9SPcNYyJB/Dk7+UlVGiqt5oWRpmnLZ9fz691oOdqyEHaq3tXFHSVOHTsjZHE2Z8UgYxrW2mDMyALHLf15K5uNsuWXcoTajBxV0kkPtEbzL/AF2Zt782/wASb7GY2amkY5/6WP8ANS39bejyBcNQS2x+IKSkHa07X7Wkg7iSQeNxwXgIGSny5JLkguSS5JgLwuXpckucklyQXK4CoSvXFc3FBKSSiAIZK8JXNzwMybAZk8gBc+AXpKr22lc5sAhj/TVLhEwDUgn6Z6hawv7yYhiMjwwber+ipngo/Y+kZURy1EsbXGWpdIzebct3dCO1x+yp7EpLMKXQUDYImRN0Y0NvzPtO7XXPamWKy3ICbe/tpiRlfDcgynyTbBWb1ZEORb4uv+CFKdHlD6Wt3tQDfu/8Xq3aen7Rt0ali12kraJYw5pa4XBBBB0IORB7Fkc9M6kqHwuvYG7CfaYfVPketpWvKr7dbOGphD4wDNFm3hvNPrMv15EdY60xpKl7eO4zCcqYy5us3MKsNluqtj0MtJUmvgbvxvaBVRN1IH60DnxvwcCTk4qQw/Eb5HUZZ65cCOBUk2brXHsvA83FwcCPMdZHzSjZA4L2ixFk0bZYnB7HZgjxBHBw4hdi5VGo2fnppXTUBbuvN5KZxAjcf9PgONhkRfI2yTmi25pnu9HIXU8oycyYFtjy39O02V3Uut3oe8OY3j5GCvfyVjLkglJa64uMxzB3ge0ZJJclbKt0ouSSUiaUNG84hrfrOIa3vOSr1XtrDvejp2vqZeDYwdz4l/1esDtR4oHyeAX9vU5BVzyUtiuKx08RkldZo0GW888GsHFx8NSoTZ/D5XzOrKkbsj27sUf7JhHEHQ2NgNc3E6ow7Z6V8wqK17ZJG/o4m2MUWdx1Eg8BlcXJKn5H2zKaJbC0sYbk5n4HydqqSB111zRPKGi6rdfU6ni7Ief99ae4hWb3GwGqNmcEfWVAsPog9wCYpoTmliS42C0PotwT0UHpHCxdohXOipRHG1jdGiyF1kEfZsDVuQx9mwNXZBQhGRVn+3OxpLjUU4+lq9g9r3h73zVPpMT4OyK3AtvqqTtVsA2UmSH6L+I4HsWHXaPDrvYPRZ09OQdePgquyYFcK+ginbuzRtkA03h9IfuuGbewqLqGSwOLHggg8fJdY8W5hc+YHsN2580mJPNMfyDgabwS1EB9yS48QD4rqdmJbW/xCrt8R/yUi3Em80o4gzmrmeoOZvvAPMhX7S+ahm7B05O9M+ad3OSTLwz8VO0lHHC3ciY1jeTRa/7x1d2kpu/E2hNpcUJ0CjnTy4PJty4ZKrpFIzVAbmVE1mIb3U0cUyqK/PXePIad/BPsD2WnrHgWIbrpYD8UeKmxxQrlxsExoqKSqkDIwbX7+s/gtr2R2YbSRAavOZK92a2SipG/RF3HUqdXRUtLqd53oOtq06am1O87NCEIWgnkIQhRRCEIUUTDEcDhnBEkbXdds1S8V6LhmYXkdRzQhLS00cmYQJKeOTMKsVmxFZH7AcOoHyUa/AasfqT9lyELLmpmxnBISUobkV7Hs3Wu0iI/gPmpWh6NKqT1yQOtCESCla/ElWipGuzKuOC9GFPFYyDfI7lcKakZGLMaGjqCELTjgZH4Qn2Qsj8IXVCEIyKhCEKKL//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endParaRPr lang="en-US" altLang="en-US" sz="1800"/>
          </a:p>
        </p:txBody>
      </p:sp>
      <p:grpSp>
        <p:nvGrpSpPr>
          <p:cNvPr id="71686" name="Group 19"/>
          <p:cNvGrpSpPr>
            <a:grpSpLocks/>
          </p:cNvGrpSpPr>
          <p:nvPr/>
        </p:nvGrpSpPr>
        <p:grpSpPr bwMode="auto">
          <a:xfrm>
            <a:off x="1371600" y="2743200"/>
            <a:ext cx="1611313" cy="2590800"/>
            <a:chOff x="914400" y="1752600"/>
            <a:chExt cx="2133600" cy="3429001"/>
          </a:xfrm>
        </p:grpSpPr>
        <p:pic>
          <p:nvPicPr>
            <p:cNvPr id="71692"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862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623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45720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6"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38862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7"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31623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8"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4765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9"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5720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0"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862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1"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1623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2"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765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3" name="Picture 6" descr="http://t0.gstatic.com/images?q=tbn:ANd9GcTZiB6Fl1G66jHYxRXAHcr0g5BCm7SS2r39zPD0oWreKJC6k2o&amp;t=1&amp;usg=__E8gOpBh-cc2DWa6P3qDzDLtHv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752600"/>
              <a:ext cx="6096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687" name="TextBox 20"/>
          <p:cNvSpPr txBox="1">
            <a:spLocks noChangeArrowheads="1"/>
          </p:cNvSpPr>
          <p:nvPr/>
        </p:nvSpPr>
        <p:spPr bwMode="auto">
          <a:xfrm rot="-5400000">
            <a:off x="1574007" y="5166518"/>
            <a:ext cx="1143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defTabSz="914400" eaLnBrk="1" hangingPunct="1">
              <a:spcBef>
                <a:spcPct val="0"/>
              </a:spcBef>
              <a:buFontTx/>
              <a:buNone/>
            </a:pPr>
            <a:r>
              <a:rPr lang="en-US" altLang="en-US" sz="1800">
                <a:latin typeface="Century Gothic" pitchFamily="34" charset="0"/>
              </a:rPr>
              <a:t>Luca </a:t>
            </a:r>
          </a:p>
          <a:p>
            <a:pPr algn="r" defTabSz="914400" eaLnBrk="1" hangingPunct="1">
              <a:spcBef>
                <a:spcPct val="0"/>
              </a:spcBef>
              <a:buFontTx/>
              <a:buNone/>
            </a:pPr>
            <a:endParaRPr lang="en-US" altLang="en-US" sz="1800">
              <a:latin typeface="Century Gothic" pitchFamily="34" charset="0"/>
            </a:endParaRPr>
          </a:p>
          <a:p>
            <a:pPr algn="r" defTabSz="914400" eaLnBrk="1" hangingPunct="1">
              <a:spcBef>
                <a:spcPct val="0"/>
              </a:spcBef>
              <a:buFontTx/>
              <a:buNone/>
            </a:pPr>
            <a:r>
              <a:rPr lang="en-US" altLang="en-US" sz="1800">
                <a:latin typeface="Century Gothic" pitchFamily="34" charset="0"/>
              </a:rPr>
              <a:t>Morgan</a:t>
            </a:r>
          </a:p>
          <a:p>
            <a:pPr algn="r" defTabSz="914400" eaLnBrk="1" hangingPunct="1">
              <a:spcBef>
                <a:spcPct val="0"/>
              </a:spcBef>
              <a:buFontTx/>
              <a:buNone/>
            </a:pPr>
            <a:endParaRPr lang="en-US" altLang="en-US" sz="1800">
              <a:latin typeface="Century Gothic" pitchFamily="34" charset="0"/>
            </a:endParaRPr>
          </a:p>
          <a:p>
            <a:pPr algn="r" defTabSz="914400" eaLnBrk="1" hangingPunct="1">
              <a:spcBef>
                <a:spcPct val="0"/>
              </a:spcBef>
              <a:buFontTx/>
              <a:buNone/>
            </a:pPr>
            <a:r>
              <a:rPr lang="en-US" altLang="en-US" sz="1800">
                <a:latin typeface="Century Gothic" pitchFamily="34" charset="0"/>
              </a:rPr>
              <a:t>Bernard</a:t>
            </a:r>
          </a:p>
        </p:txBody>
      </p:sp>
      <p:pic>
        <p:nvPicPr>
          <p:cNvPr id="71688" name="Picture 8" descr="http://youcanloveyourlifenow.com/wp-content/uploads/2009/06/istock_000002106156xsmall-green-stoplight-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5908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Box 22"/>
          <p:cNvSpPr txBox="1">
            <a:spLocks noChangeArrowheads="1"/>
          </p:cNvSpPr>
          <p:nvPr/>
        </p:nvSpPr>
        <p:spPr bwMode="auto">
          <a:xfrm>
            <a:off x="152400" y="1447800"/>
            <a:ext cx="434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defTabSz="914400" eaLnBrk="1" hangingPunct="1">
              <a:spcBef>
                <a:spcPct val="0"/>
              </a:spcBef>
              <a:buFontTx/>
              <a:buNone/>
            </a:pPr>
            <a:r>
              <a:rPr lang="en-US" altLang="en-US" sz="3000">
                <a:latin typeface="Century Gothic" pitchFamily="34" charset="0"/>
              </a:rPr>
              <a:t>Points can motivate just by being points…</a:t>
            </a:r>
          </a:p>
        </p:txBody>
      </p:sp>
      <p:sp>
        <p:nvSpPr>
          <p:cNvPr id="71690" name="TextBox 23"/>
          <p:cNvSpPr txBox="1">
            <a:spLocks noChangeArrowheads="1"/>
          </p:cNvSpPr>
          <p:nvPr/>
        </p:nvSpPr>
        <p:spPr bwMode="auto">
          <a:xfrm>
            <a:off x="4333875" y="1447800"/>
            <a:ext cx="4810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defTabSz="914400" eaLnBrk="1" hangingPunct="1">
              <a:spcBef>
                <a:spcPct val="0"/>
              </a:spcBef>
              <a:buFontTx/>
              <a:buNone/>
            </a:pPr>
            <a:r>
              <a:rPr lang="en-US" altLang="en-US" sz="3000">
                <a:latin typeface="Century Gothic" pitchFamily="34" charset="0"/>
              </a:rPr>
              <a:t>or with intrinsic (driving related) prizes!</a:t>
            </a:r>
          </a:p>
        </p:txBody>
      </p:sp>
      <p:sp>
        <p:nvSpPr>
          <p:cNvPr id="71691" name="TextBox 24"/>
          <p:cNvSpPr txBox="1">
            <a:spLocks noChangeArrowheads="1"/>
          </p:cNvSpPr>
          <p:nvPr/>
        </p:nvSpPr>
        <p:spPr bwMode="auto">
          <a:xfrm>
            <a:off x="4333875" y="5486400"/>
            <a:ext cx="48101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defTabSz="914400" eaLnBrk="1" hangingPunct="1">
              <a:spcBef>
                <a:spcPct val="0"/>
              </a:spcBef>
              <a:buFontTx/>
              <a:buNone/>
            </a:pPr>
            <a:r>
              <a:rPr lang="en-US" altLang="en-US" sz="3000">
                <a:latin typeface="Century Gothic" pitchFamily="34" charset="0"/>
              </a:rPr>
              <a:t>Raleigh, North Carolina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ph/>
          </p:nvPr>
        </p:nvGraphicFramePr>
        <p:xfrm>
          <a:off x="80963" y="1282700"/>
          <a:ext cx="8601075" cy="4889500"/>
        </p:xfrm>
        <a:graphic>
          <a:graphicData uri="http://schemas.openxmlformats.org/presentationml/2006/ole">
            <mc:AlternateContent xmlns:mc="http://schemas.openxmlformats.org/markup-compatibility/2006">
              <mc:Choice xmlns:v="urn:schemas-microsoft-com:vml" Requires="v">
                <p:oleObj spid="_x0000_s8201" name="Chart" r:id="rId3" imgW="7762722" imgH="5486581" progId="MSGraph.Chart.8">
                  <p:embed followColorScheme="full"/>
                </p:oleObj>
              </mc:Choice>
              <mc:Fallback>
                <p:oleObj name="Chart" r:id="rId3" imgW="7762722" imgH="5486581"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282700"/>
                        <a:ext cx="8601075"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195" name="Group 3"/>
          <p:cNvGrpSpPr>
            <a:grpSpLocks/>
          </p:cNvGrpSpPr>
          <p:nvPr/>
        </p:nvGrpSpPr>
        <p:grpSpPr bwMode="auto">
          <a:xfrm>
            <a:off x="762000" y="5867400"/>
            <a:ext cx="2762250" cy="396875"/>
            <a:chOff x="480" y="3888"/>
            <a:chExt cx="1740" cy="250"/>
          </a:xfrm>
        </p:grpSpPr>
        <p:sp>
          <p:nvSpPr>
            <p:cNvPr id="8198" name="Line 4"/>
            <p:cNvSpPr>
              <a:spLocks noChangeShapeType="1"/>
            </p:cNvSpPr>
            <p:nvPr/>
          </p:nvSpPr>
          <p:spPr bwMode="auto">
            <a:xfrm>
              <a:off x="480" y="4080"/>
              <a:ext cx="3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9" name="AutoShape 5"/>
            <p:cNvSpPr>
              <a:spLocks noChangeArrowheads="1"/>
            </p:cNvSpPr>
            <p:nvPr/>
          </p:nvSpPr>
          <p:spPr bwMode="auto">
            <a:xfrm>
              <a:off x="576" y="4032"/>
              <a:ext cx="96" cy="96"/>
            </a:xfrm>
            <a:prstGeom prst="diamond">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800">
                <a:latin typeface="Arial" pitchFamily="34" charset="0"/>
              </a:endParaRPr>
            </a:p>
          </p:txBody>
        </p:sp>
        <p:sp>
          <p:nvSpPr>
            <p:cNvPr id="8200" name="Text Box 6"/>
            <p:cNvSpPr txBox="1">
              <a:spLocks noChangeArrowheads="1"/>
            </p:cNvSpPr>
            <p:nvPr/>
          </p:nvSpPr>
          <p:spPr bwMode="auto">
            <a:xfrm>
              <a:off x="768" y="3888"/>
              <a:ext cx="14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000">
                  <a:latin typeface="Times New Roman" pitchFamily="18" charset="0"/>
                  <a:cs typeface="Times New Roman" pitchFamily="18" charset="0"/>
                </a:rPr>
                <a:t>Development Divide</a:t>
              </a:r>
            </a:p>
          </p:txBody>
        </p:sp>
      </p:grpSp>
      <p:sp>
        <p:nvSpPr>
          <p:cNvPr id="8196" name="Rectangle 7"/>
          <p:cNvSpPr>
            <a:spLocks noChangeArrowheads="1"/>
          </p:cNvSpPr>
          <p:nvPr/>
        </p:nvSpPr>
        <p:spPr bwMode="auto">
          <a:xfrm>
            <a:off x="152400" y="228600"/>
            <a:ext cx="8839200" cy="1600200"/>
          </a:xfrm>
          <a:prstGeom prst="rect">
            <a:avLst/>
          </a:prstGeom>
          <a:noFill/>
          <a:ln>
            <a:noFill/>
          </a:ln>
          <a:effectLst>
            <a:outerShdw dist="56796" dir="1593903" algn="ctr" rotWithShape="0">
              <a:srgbClr val="99CC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endParaRPr lang="en-US" altLang="en-US" sz="2400" b="1">
              <a:solidFill>
                <a:srgbClr val="0033CC"/>
              </a:solidFill>
            </a:endParaRPr>
          </a:p>
        </p:txBody>
      </p:sp>
      <p:sp>
        <p:nvSpPr>
          <p:cNvPr id="8197" name="Text Box 8"/>
          <p:cNvSpPr txBox="1">
            <a:spLocks noChangeArrowheads="1"/>
          </p:cNvSpPr>
          <p:nvPr/>
        </p:nvSpPr>
        <p:spPr bwMode="auto">
          <a:xfrm>
            <a:off x="609600" y="6521450"/>
            <a:ext cx="26812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600">
                <a:latin typeface="Times New Roman" pitchFamily="18" charset="0"/>
                <a:cs typeface="Times New Roman" pitchFamily="18" charset="0"/>
              </a:rPr>
              <a:t>Source: The World Bank 2006</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76200" y="0"/>
            <a:ext cx="8229600" cy="1143000"/>
          </a:xfrm>
        </p:spPr>
        <p:txBody>
          <a:bodyPr/>
          <a:lstStyle/>
          <a:p>
            <a:r>
              <a:rPr lang="en-US" altLang="en-US" sz="3200" smtClean="0">
                <a:solidFill>
                  <a:schemeClr val="bg1"/>
                </a:solidFill>
                <a:ea typeface="ＭＳ Ｐゴシック" pitchFamily="34" charset="-128"/>
              </a:rPr>
              <a:t>Inequality remains stubbornly high</a:t>
            </a:r>
          </a:p>
        </p:txBody>
      </p:sp>
      <p:sp>
        <p:nvSpPr>
          <p:cNvPr id="9219" name="Rectangle 3"/>
          <p:cNvSpPr>
            <a:spLocks noGrp="1"/>
          </p:cNvSpPr>
          <p:nvPr>
            <p:ph type="body" idx="1"/>
          </p:nvPr>
        </p:nvSpPr>
        <p:spPr>
          <a:xfrm>
            <a:off x="457200" y="1295400"/>
            <a:ext cx="8229600" cy="4876800"/>
          </a:xfrm>
        </p:spPr>
        <p:txBody>
          <a:bodyPr/>
          <a:lstStyle/>
          <a:p>
            <a:pPr>
              <a:lnSpc>
                <a:spcPct val="80000"/>
              </a:lnSpc>
            </a:pPr>
            <a:r>
              <a:rPr lang="en-US" altLang="en-US" smtClean="0">
                <a:ea typeface="ＭＳ Ｐゴシック" pitchFamily="34" charset="-128"/>
              </a:rPr>
              <a:t>LAC most urbanized region with 80% of population living in urban areas gernerating 75% OF CO</a:t>
            </a:r>
            <a:r>
              <a:rPr lang="en-US" altLang="en-US" sz="2400" smtClean="0">
                <a:ea typeface="ＭＳ Ｐゴシック" pitchFamily="34" charset="-128"/>
              </a:rPr>
              <a:t>2</a:t>
            </a:r>
          </a:p>
          <a:p>
            <a:pPr>
              <a:lnSpc>
                <a:spcPct val="80000"/>
              </a:lnSpc>
            </a:pPr>
            <a:r>
              <a:rPr lang="en-US" altLang="en-US" smtClean="0">
                <a:ea typeface="ＭＳ Ｐゴシック" pitchFamily="34" charset="-128"/>
              </a:rPr>
              <a:t>growing global population — set to reach nearly nine billion by 2040 — is subjecting the natural environment to growing stress.</a:t>
            </a:r>
          </a:p>
          <a:p>
            <a:pPr>
              <a:lnSpc>
                <a:spcPct val="80000"/>
              </a:lnSpc>
            </a:pPr>
            <a:r>
              <a:rPr lang="en-US" altLang="en-US" smtClean="0">
                <a:ea typeface="ＭＳ Ｐゴシック" pitchFamily="34" charset="-128"/>
              </a:rPr>
              <a:t>By 2030 “the world will need at least 50 percent more food, 45 percent more energy, and 30 percent more water —</a:t>
            </a:r>
          </a:p>
          <a:p>
            <a:pPr>
              <a:lnSpc>
                <a:spcPct val="80000"/>
              </a:lnSpc>
            </a:pPr>
            <a:r>
              <a:rPr lang="en-US" altLang="en-US" smtClean="0">
                <a:ea typeface="ＭＳ Ｐゴシック" pitchFamily="34" charset="-128"/>
              </a:rPr>
              <a:t>all at a time when environmental limits are threatening supply.” </a:t>
            </a:r>
            <a:r>
              <a:rPr lang="en-US" altLang="en-US" sz="1400" i="1" smtClean="0">
                <a:ea typeface="ＭＳ Ｐゴシック" pitchFamily="34" charset="-128"/>
              </a:rPr>
              <a:t>Source: Resilient People, Resilient Planet 2012</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0" y="0"/>
            <a:ext cx="8229600" cy="1143000"/>
          </a:xfrm>
        </p:spPr>
        <p:txBody>
          <a:bodyPr/>
          <a:lstStyle/>
          <a:p>
            <a:r>
              <a:rPr lang="en-US" altLang="en-US" smtClean="0">
                <a:solidFill>
                  <a:schemeClr val="bg1"/>
                </a:solidFill>
                <a:ea typeface="ＭＳ Ｐゴシック" pitchFamily="34" charset="-128"/>
              </a:rPr>
              <a:t>Urban Millennium</a:t>
            </a:r>
          </a:p>
        </p:txBody>
      </p:sp>
      <p:pic>
        <p:nvPicPr>
          <p:cNvPr id="10243" name="Picture 5"/>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8600" y="1211263"/>
            <a:ext cx="8382000" cy="5265737"/>
          </a:xfr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ud1ei7I0r0GvZ3DqyxTuI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N164.BMLSUe6Ffn4fe1KE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ehPuMTQz9k.Qwmq5BiMbf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OukYfLcA9Eqp4nacet.GO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WPypoCB_O0SnI3tfBVNvN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ceZvoMFjEEGudis4HQ6pj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GdpglktFe0.hL0B5hV541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8h1MM9aAAEeNa4wD2GtyA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ObBYPme3_E2m2N1g0h8xG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zO2DCAwctEadLF2tNr87a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d8zX_P4wKEqR0XNoOMWPv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x9L6YtiXVEirA7Ln6nMqu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_taWD9xvkWK2HpZm_6OT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pkCRrOqsCkmYYz8uU5Haf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CPPsHXUeBUusPYqphTSHh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R0JHlp0cSU2NyFjiPa2nE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M86lR70oKku_K1mOMzNdD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4f5efP8F1ESMgqk5YvZml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dvNnhPW6RUa8SXtA1M8ld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jwFlLy8vYkOj9PbQy0VE0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8H3nxz6V5E2bl_XbsMMQv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ESw6zPAS_EqBxcmam72zx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wvHnkM6kKkmOb4QmUPOhD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NjspKkDNJ02o7t6FTMGYE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wzSYtUJlUGtcLpOyUdT3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aF1pRJ_9C0K7Je1hiM.om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oxtjoOkZNU2jIVFUDXFh6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5x7pDcazt0qbWzG42g8gQ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89wZFNbnx02FHHLgEPmaC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lBGdpkdn3Eu0IU0vbYym4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vI4twjVgTUySo.7B.QgbU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c5vHlJBulkCK1VbMAVggL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fiissPyEz06BRDFH_loV1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uoqzkFL47kGjMrluK6H7v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whbu0I.hg02ByQ9F.ycSN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sl5CkXmTjEa6L5FIVU3db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jFuB9fDB_UGl1kkELNWp7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9sUpvdz7OUisy106SWfdM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dAZM0MNG_k.gYITUcrGzR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EvHGIEVGtE6t6uu9xm9s3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NryJX3I7N0eF3R7ZezuJV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ThPodvWjE2KzCZuH73c_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ndQfSEM1OUOPeWSOOjFfR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wCmB8.WX0.EZw1ALK8b6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qFJ.zWFWDk2sumEfY.viw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jWxsFk0OUaiIjFAk9r_P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iHif1y3wc0qTIq0ZhfvbZ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PXeoSl_OAkGVGTIPDHHPw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Cr1NLlyOXUCiOv1CLA_mD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4VAMtJLd0KUdgyh6yTED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K3qkkLCNkk.IwSYEZgUNv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5xqdnefVcEGbe1SKgYxVJ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F31s9ly4m0i8YVIdO6mcD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D0H_VdyHeEeYc.gbAj5uE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vm5xDmgXNUCZDg5JeGE6z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1v1KFaOX4ku54OFr_EOrB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ovW2hYoBBU22fLwjZsxws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C1ySKFpjN0u6gAudbUPVH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x9GtZ3giUke_QDbbRlhAR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J5YkaoLCUOXvruazg2R_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PPZoOBllpEKmt9p5FVdjD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FlryS4MNBU.N.jAR9A3pK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MIHQiujmVE6Ng3y.C.lyn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NH28Gai.zkWljuGLIvJoq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ViXeu.osykGWBNaHn81.T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fMSWFiE3H0KGAgeQNyHNz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kDQDQEC54k2Cdi6Sj.4eL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P9DO83ScUSoMuPDOnBPf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2GFZ2vBan0OoZIDp8x3ks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lt9T133XEUiZKNx.wthUG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ZruFAbS9IUW1GjZy6KfYL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6d5t33_AL0m.DiGhcaDGr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6i12ZTeeukWGZ2YNZ7knF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WapJhqFQdEi7uEk3KgUVg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mg1xf7Ldd0eLoeFRJTonw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cO6BxWeLxk2fRS9nPewDY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WZmaAeW7EuZBwyRxuOBI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M2aBAtRb40SNjuUYoI9Y.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QoTH1Q8.OEuXa.tTXUPfc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dHPilCaZ0kWobV1HpWuNk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Jxovf3JS9UKOer2ckyvkR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SzcjNbhE90eWclABVBFVU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PvYUu2xCT06zeyiQJbrVE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Sb8UEp42S0yraFHg9dAHj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CAtcwdX.3kq_1BhsD0Vto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znXTnA5t90qDRI1JCOS9w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ePbHLTyNV0SfO1QZ.n.XP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2kAhzIeiKUu4KEWb7Pgq1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uQba3.BHEkq7k0iQ0fNkt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0fLaSKZSkWusnqPBs8DBg"/>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0sLC1X5R_kCw25Qv.NbUR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u.610dUvL0S4RAJExfOdR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ysjBskN2bEG67dtOymeHE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b2P0tVvJmUuvvmlE7AijI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YwGiPDsFT0mibUYmO7x2h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k_Rur.7jdkylYwLNnVguU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vi_uQMtOBUeu6GDuaZF8S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9dcgHY2rM06cnUObHRqIA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RwBLmgIDVk.m5z4THSePg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k49lBuXs5k6_bMnn5fjyb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8mgPt1tmoUejiVHQMlNgeg"/>
</p:tagLst>
</file>

<file path=ppt/tags/tag190.xml><?xml version="1.0" encoding="utf-8"?>
<p:tagLst xmlns:a="http://schemas.openxmlformats.org/drawingml/2006/main" xmlns:r="http://schemas.openxmlformats.org/officeDocument/2006/relationships" xmlns:p="http://schemas.openxmlformats.org/presentationml/2006/main">
  <p:tag name="RESIZE" val="Yes"/>
  <p:tag name="THINKCELLSHAPEDONOTDELETE" val="pvEVo9_bviEKKJb6pE3Sec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iUeeC6OTUkG18roozSksO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HnHPAqt6bkS.JCU6me7Vt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35OE.7j0ykmKthuKaLhqM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K7dW044ryEON.3XwMVmYp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fHX7.C93Q0WjwQgyyQxt3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MaN_AR9oTUWaMCHuJen1R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XtAZeE7et063stc2aEJvV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FVQCHytF_UmS66CrNw9ER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5.MP3ls.YEabA4b7pjrrt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o3vdJK7HR0qe2WPQfogjc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4hJMR8IExUihqwuIb7D8jA"/>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tJwd1EjrBEeIh9TnercNG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1CYzfbeFY0aZoAir9k3ho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dE_EOEGkS02Pz8dgxGSJP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GptizDvOKEeYDRU5yNnMM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9fOT0RxF6UiPccrco.LSS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e.QGfqUHLEag4ctJBC0dZ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vlrGw7bQwkuUbxz2tRhFY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oKlju_WOVECGrYqw1ntbX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Ss13DUNlEEGs.nV8XieiW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FxMndCVcIECfaGkolNWxt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8Wipd7VI50y7wJV40_HdMQ"/>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Lvn7NMGzV0C62o8ighKkF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AFJOms26oUWKcoIJqlsH7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yuACFsq0Tk2ZkmigDs9wc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yf.EJd7f5EmTRlUoz7ToF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x5wtJd7F20CV7SeJ8JC_J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97VISodzCkeDlPahTJRN7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rK_qbNPrP0mbdP6K75W2Vw"/>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ULosUuDuCU2Pd.Hiy2914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AG7uiGSn5EKvcSBzjbvPF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Cqw_46cvIEukj5V730kC7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bAlpNczzUk26HYtdz79_S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kMJvSg4vBUeNc6WKWcR5u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FxRAg8SRg0KGqEXlm_M0d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z63n.1TMg0uXIMRTz1lAg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G7fls89ITUStzJ0rqeY8L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gRCNzXb0QEmusCEbiGviw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JZ9rQnwDL0CNLAwNqoBSd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pXYowQwk8EWJtlus5ad7S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ifDJclDVek2qa9V64tDxx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00987yUIdUKFa5pP5Q4vA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3yMuG.sm8kKmlGMw2fitL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QsdnkWiOSE.yp1LvFOC8c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FD.iM8dRzEGq2OebGkGOM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o7bTzzCQQ0GYtsxkPdxTC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guK.jKM0iEmPQF834Cz1a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uqfsv6Ocuki2.PfcBHh5e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VYkdLlbVuUqFlAzSuFNJ6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DYWVeu6CGkC6it3PD1VRb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cFbosFNy.EShGRlPD_GBq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J8uAISDJT0ChHVHE9xyko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F9hvIiFjJ0.5xAyl9jdIH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xuo9zo_YLkGg4vSuufsxd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78kVUn9r40eLIhB3RgAfa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e4OYQ1skF0.CCLra31grL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zZOSSlPw7EWAW9ZdTt5Zg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pEbHRSsy_kO1N6DFZ6Wc2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4OwIsHj_t0a1TSl8YWdEX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ijChyd1.vkuDN8HopmBL_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vv1TvGg5IEm4mftuHPSw5A"/>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WmYQHWqXOUakEnESe77.j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6jgKpY9DgEOpwVLqDa_Nq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eAUIYCWBW0SC_iv.7NBLA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ImyNtFJwpECtNQRUmEGsO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91CvrpAk3EaeaRc7TauQeg"/>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RfNK9NQsTESXI2k7UC3rHg"/>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MUq9vbyn8Uacal.AIPihq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2leU7I.jFkCnCJv3ICAbm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2zEDqCJlyU6Ln.Q8zav80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qM2ldfX1cUOAEEwqem8x.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5aAYg8TpmUuh7AUWfyOql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fu5jdfZV2E6gKhEzkSLtpw"/>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ExjT.zKp9k6lQTNnOTczZ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j3WSzMhjSkOImSqc.JV0N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9bAm0Tto3Ey5PYmj6aJoL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983i1xsjRESZC2cw6wHJU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fK.LCoJmcU.x9RCaYYlaZ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0sGH8IlixEa_YgUlUDaAr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34iuiGbGl0GFj3QYuDq.o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IjqlZH2b20.R_T7KzJIy1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NSVPLTU_sUiRQwW.zuO2R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Oz9JI6elYU6VL9fvn4SZo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D6VvomOt9EymDcKjSLyC4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7yrLjDOar0maEUgU9CJ2p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mW127MLspUiBgTk5jmTdP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9loob._BLkGa5FPIE7jX3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TOzyGPLwUUCQlA0OO12Ia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mTNgWg8xIkK5HNBFDadErg"/>
</p:tagLst>
</file>

<file path=ppt/tags/tag271.xml><?xml version="1.0" encoding="utf-8"?>
<p:tagLst xmlns:a="http://schemas.openxmlformats.org/drawingml/2006/main" xmlns:r="http://schemas.openxmlformats.org/officeDocument/2006/relationships" xmlns:p="http://schemas.openxmlformats.org/presentationml/2006/main">
  <p:tag name="RESIZE" val="Yes"/>
  <p:tag name="THINKCELLSHAPEDONOTDELETE" val="pvEVo9_bviEKKJb6pE3Sec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4VZ2Qha.pkCNHF_vqlDwA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3wPsKFByk0WrXAEegt2i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iErrno8QKkeJbUXjeZmkS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OSn_JvdSpUSP.tMqKFLwZ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6J95LcRuukODOwd1VrbwD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76VWluxAiU.8Q9Z.LeK8T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sk_3iqNOI06ShS6Q2WUe.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T_AOiH2vWk2Ksnh6Xpqnb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GFk_DxTlMUi3UfXqEXqqF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DRX8gPXAZk2NeDy0ovq2u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BfI1xUtx0yvbfzH_X3Kb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zmTtE1gaC0eWQtvBxVYmp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Qa4mi_VWNEGVY20xJlCi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y3iep5OCVkGNh6X2PPRAL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oIn4GCwOek.qB8GMFFqMm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YwphdsOlF0O0c3jzz9hHu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g2uRaK_t2kGxegPwjtG.I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JV77KUjyJ0GvI8Z9oqfhB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_Dbg64A0wUut4sop6QoId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fwU40DvcPUiCxkbuFaVlP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FQNuCb26fE2YT60fM_dDq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uM22wCYngUa3zdFDaqyOQ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7g2K3afP5EWzykXPhFJCy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KaMD8sI19UKKKcYJ1A2m5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ury8RBIt0OwmtwhrYfDC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VqKxgy_.hU2rpchGtUlOq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p4zBb5I2SEKSMB2OIIcIc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R_rfX9QpgUi.4O6fQ.WLt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NyPlYJS85UiScVXFLQWQe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2wDkM6xQqk2ukL4.VaLT7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vMDoRWoNy0uq4clnZpf9T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EBe5SiNcr0udJ.q0xHF6o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A15iB2zXSk6_2EJc2xAvI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XU2uFKmQPkiCum3GRiTkW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GPTTOgqvQ0Wscp2sexpje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sWd1REqt30e7wzptzNsEr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K9ZdP6xeYUibizl6AuTKj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FGCZjwM9HEiUkkeJRXwVO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mpPjY6TBS06ZFjmx62rKa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WXXjNMAXyEG9Rj3EQJpCG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3FkpCKtZHECPpR_7m31cs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TJ2PIMvxjEas0c3k8f7.5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DrucjJM8WkSbKudbL_j8m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Q_Fxz68jTEWM2MJnFToS6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WMQOU4nSw0mqQb2.KG510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fmkGQW22vkycunwAwungU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DlyQstq11069bq01kWI.9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i1bltxBlH0Sv7DRuCFhvC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Wm8jz6yuOU.3m6n_3fXpP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TEctsDfTAUGdnkyPjpCB5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XeZ3fmJOg0WsPWzS4dp3X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QDETcucQ2UWp0SDRxHK.6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IXss4rbFkUW_4wX3gopti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9os160PHN0qQWijFOepV.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1NgPQMPggEqRQ3WaN9Re8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9w788oXP5063I8tPldyjZ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0nhYRfNvBEmhUOr59MEij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Ki6V0iNixk.GGhehNzwGb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pZ5GdkFDq0q65JhiUWNbr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0szIIfuRJkOt9syQvVIBl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YTmQyf4F706Sxr3ZOXJwN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dR5wuk1zka5ALdFluGSK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A64O09.5Nk6ArSgHGkBkG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l1CZnk5klU2XGqXxlY1dh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2tzOhhHMjUOd6LU0IcxVN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pnwqUV_.JEqYpOApK4AFP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ulKv0l1WQkqamjs.K6tru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vXayjuGFlUqhdfkcSkTZ6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vn0tzydcZkynUR3Y9Lc6M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OpKXAMDRkq0qiyNsxuxK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4229hqYQBUWi7kyXIdG2b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ffYWATs_Ek.wET2Av4_qO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tgVzjkU6qUicwJ9_2M8TD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KlTGYCodESwzpG2g5ZNt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t2N_hBPVA0WPVDeewwa3M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7rQUqOi00OCMKecBGd0N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69kyPvYDuE2ySMcI9m8U2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rXvdpKhaH0CGYprWpetd7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ZoTqnUraY0GBl70zrGYokw"/>
</p:tagLst>
</file>

<file path=ppt/theme/theme1.xml><?xml version="1.0" encoding="utf-8"?>
<a:theme xmlns:a="http://schemas.openxmlformats.org/drawingml/2006/main" name="powerpoint_eng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powerpoint_eng_blue</Template>
  <TotalTime>3327</TotalTime>
  <Words>5087</Words>
  <Application>Microsoft Office PowerPoint</Application>
  <PresentationFormat>On-screen Show (4:3)</PresentationFormat>
  <Paragraphs>542</Paragraphs>
  <Slides>69</Slides>
  <Notes>32</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87" baseType="lpstr">
      <vt:lpstr>Arial</vt:lpstr>
      <vt:lpstr>ＭＳ Ｐゴシック</vt:lpstr>
      <vt:lpstr>Calibri</vt:lpstr>
      <vt:lpstr>Times New Roman</vt:lpstr>
      <vt:lpstr>Wingdings</vt:lpstr>
      <vt:lpstr>Arial Black</vt:lpstr>
      <vt:lpstr>Andalus</vt:lpstr>
      <vt:lpstr>Helvetica</vt:lpstr>
      <vt:lpstr>MS Mincho</vt:lpstr>
      <vt:lpstr>Monotype Sorts</vt:lpstr>
      <vt:lpstr>BernhardMod BT</vt:lpstr>
      <vt:lpstr>Contemporary Brush</vt:lpstr>
      <vt:lpstr>Franklin Gothic Book</vt:lpstr>
      <vt:lpstr>Tahoma</vt:lpstr>
      <vt:lpstr>Century Gothic</vt:lpstr>
      <vt:lpstr>powerpoint_eng_blue</vt:lpstr>
      <vt:lpstr>Microsoft Graph Chart</vt:lpstr>
      <vt:lpstr>Microsoft Clip Gallery</vt:lpstr>
      <vt:lpstr>Richard Huber Department of Sustainable Development</vt:lpstr>
      <vt:lpstr>PowerPoint Presentation</vt:lpstr>
      <vt:lpstr>PowerPoint Presentation</vt:lpstr>
      <vt:lpstr>PowerPoint Presentation</vt:lpstr>
      <vt:lpstr>PowerPoint Presentation</vt:lpstr>
      <vt:lpstr>Charles Dickens: the world today is “experiencing  the best of times, and the worst of times.”</vt:lpstr>
      <vt:lpstr>PowerPoint Presentation</vt:lpstr>
      <vt:lpstr>Inequality remains stubbornly high</vt:lpstr>
      <vt:lpstr>Urban Millennium</vt:lpstr>
      <vt:lpstr>PowerPoint Presentation</vt:lpstr>
      <vt:lpstr>Best Practices in Latin America   Medellín Smart City, Colombia:  Beyond the public private partnership </vt:lpstr>
      <vt:lpstr>PowerPoint Presentation</vt:lpstr>
      <vt:lpstr>Helsinki, Finland plans to eliminate cars by 2025 -- future of sustainable urban mobility?</vt:lpstr>
      <vt:lpstr>What can human-centered design thinking do for sustainable transport? </vt:lpstr>
      <vt:lpstr>Three Steps for POS?is to:</vt:lpstr>
      <vt:lpstr>Rethinking Urban Development</vt:lpstr>
      <vt:lpstr>PowerPoint Presentation</vt:lpstr>
      <vt:lpstr>Bus Rapid Transit</vt:lpstr>
      <vt:lpstr>PowerPoint Presentation</vt:lpstr>
      <vt:lpstr>PowerPoint Presentation</vt:lpstr>
      <vt:lpstr>We have a choice</vt:lpstr>
      <vt:lpstr>Bogota: Transmilenio Third Phase  Portal El Dorado</vt:lpstr>
      <vt:lpstr>Bus Rapid Transit</vt:lpstr>
      <vt:lpstr>PowerPoint Presentation</vt:lpstr>
      <vt:lpstr>PowerPoint Presentation</vt:lpstr>
      <vt:lpstr>Mexico DF: Metrobus Line 4</vt:lpstr>
      <vt:lpstr>PowerPoint Presentation</vt:lpstr>
      <vt:lpstr>PowerPoint Presentation</vt:lpstr>
      <vt:lpstr>PowerPoint Presentation</vt:lpstr>
      <vt:lpstr>PowerPoint Presentation</vt:lpstr>
      <vt:lpstr>Sustainability -- So what is happening in the LAC</vt:lpstr>
      <vt:lpstr>Vehicle travel and traffic fatalities </vt:lpstr>
      <vt:lpstr>PowerPoint Presentation</vt:lpstr>
      <vt:lpstr>PowerPoint Presentation</vt:lpstr>
      <vt:lpstr>PowerPoint Presentation</vt:lpstr>
      <vt:lpstr>PowerPoint Presentation</vt:lpstr>
      <vt:lpstr>The New Model: Multiple Agents, Multiple Incentives</vt:lpstr>
      <vt:lpstr>PowerPoint Presentation</vt:lpstr>
      <vt:lpstr>…and Other Actors  are Important</vt:lpstr>
      <vt:lpstr>PowerPoint Presentation</vt:lpstr>
      <vt:lpstr>The New Model: Multiple Agents, Multiple Incentives</vt:lpstr>
      <vt:lpstr>PowerPoint Presentation</vt:lpstr>
      <vt:lpstr>PowerPoint Presentation</vt:lpstr>
      <vt:lpstr>PowerPoint Presentation</vt:lpstr>
      <vt:lpstr>INCENTIVES</vt:lpstr>
      <vt:lpstr>PowerPoint Presentation</vt:lpstr>
      <vt:lpstr>PowerPoint Presentation</vt:lpstr>
      <vt:lpstr>PowerPoint Presentation</vt:lpstr>
      <vt:lpstr>PowerPoint Presentation</vt:lpstr>
      <vt:lpstr>PowerPoint Presentation</vt:lpstr>
      <vt:lpstr>COUNTRY LEVEL: Carbon Marginal Abatement Curves: MEXICO</vt:lpstr>
      <vt:lpstr>Solid Waste Management </vt:lpstr>
      <vt:lpstr>Practical Approaches to  Waste Management in LAC Cities</vt:lpstr>
      <vt:lpstr>Waste Hierarchy</vt:lpstr>
      <vt:lpstr>The OAS Sustainable Communities Project – US$2m in grants and policy initiatives  Grenada Project</vt:lpstr>
      <vt:lpstr>Hermandad de Honduras recycling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Integrating Energy and Information Technology: Virtual Test Drives</vt:lpstr>
      <vt:lpstr>Use Data to Create a VIRTUAL Test Drive</vt:lpstr>
      <vt:lpstr>Games to Help the Planet</vt:lpstr>
      <vt:lpstr>All these games can earn you “Greenlight points”</vt:lpstr>
    </vt:vector>
  </TitlesOfParts>
  <Company>OAS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Luisa Fernanda Neira Department of Sustainable Development</dc:title>
  <dc:creator>lneira</dc:creator>
  <cp:lastModifiedBy>BC052391</cp:lastModifiedBy>
  <cp:revision>50</cp:revision>
  <dcterms:created xsi:type="dcterms:W3CDTF">2014-10-14T15:55:57Z</dcterms:created>
  <dcterms:modified xsi:type="dcterms:W3CDTF">2014-12-02T17:24:12Z</dcterms:modified>
</cp:coreProperties>
</file>